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7" r:id="rId1"/>
  </p:sldMasterIdLst>
  <p:notesMasterIdLst>
    <p:notesMasterId r:id="rId20"/>
  </p:notesMasterIdLst>
  <p:handoutMasterIdLst>
    <p:handoutMasterId r:id="rId21"/>
  </p:handoutMasterIdLst>
  <p:sldIdLst>
    <p:sldId id="256" r:id="rId2"/>
    <p:sldId id="257" r:id="rId3"/>
    <p:sldId id="259" r:id="rId4"/>
    <p:sldId id="277" r:id="rId5"/>
    <p:sldId id="290" r:id="rId6"/>
    <p:sldId id="291" r:id="rId7"/>
    <p:sldId id="279" r:id="rId8"/>
    <p:sldId id="292" r:id="rId9"/>
    <p:sldId id="283" r:id="rId10"/>
    <p:sldId id="293" r:id="rId11"/>
    <p:sldId id="294" r:id="rId12"/>
    <p:sldId id="295" r:id="rId13"/>
    <p:sldId id="286" r:id="rId14"/>
    <p:sldId id="287" r:id="rId15"/>
    <p:sldId id="296" r:id="rId16"/>
    <p:sldId id="297" r:id="rId17"/>
    <p:sldId id="289" r:id="rId18"/>
    <p:sldId id="274"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7" d="100"/>
          <a:sy n="77" d="100"/>
        </p:scale>
        <p:origin x="268" y="5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scanu, Ioana" userId="2eb69909-d6f6-42d3-aec1-23f66bfd77a2" providerId="ADAL" clId="{14D33EC2-C95C-4FF2-90D8-739FADC631CF}"/>
    <pc:docChg chg="modSld">
      <pc:chgData name="Rascanu, Ioana" userId="2eb69909-d6f6-42d3-aec1-23f66bfd77a2" providerId="ADAL" clId="{14D33EC2-C95C-4FF2-90D8-739FADC631CF}" dt="2026-09-29T07:54:52.452" v="11" actId="20577"/>
      <pc:docMkLst>
        <pc:docMk/>
      </pc:docMkLst>
      <pc:sldChg chg="modSp mod">
        <pc:chgData name="Rascanu, Ioana" userId="2eb69909-d6f6-42d3-aec1-23f66bfd77a2" providerId="ADAL" clId="{14D33EC2-C95C-4FF2-90D8-739FADC631CF}" dt="2026-09-29T07:54:52.452" v="11" actId="20577"/>
        <pc:sldMkLst>
          <pc:docMk/>
          <pc:sldMk cId="3511748849" sldId="257"/>
        </pc:sldMkLst>
        <pc:spChg chg="mod">
          <ac:chgData name="Rascanu, Ioana" userId="2eb69909-d6f6-42d3-aec1-23f66bfd77a2" providerId="ADAL" clId="{14D33EC2-C95C-4FF2-90D8-739FADC631CF}" dt="2026-09-29T07:54:52.452" v="11" actId="20577"/>
          <ac:spMkLst>
            <pc:docMk/>
            <pc:sldMk cId="3511748849" sldId="257"/>
            <ac:spMk id="3" creationId="{C553F4A8-656F-22BF-93CD-01706471B9C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4B59D9-7B7E-024C-3E20-AC673BBEA13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04803AF-C9FE-5CFD-C6F1-BBFD8EA58C0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3404970-C595-49F2-A935-A55AF23D82B8}" type="datetimeFigureOut">
              <a:rPr lang="en-US" smtClean="0"/>
              <a:t>9/29/2026</a:t>
            </a:fld>
            <a:endParaRPr lang="en-US"/>
          </a:p>
        </p:txBody>
      </p:sp>
      <p:sp>
        <p:nvSpPr>
          <p:cNvPr id="4" name="Footer Placeholder 3">
            <a:extLst>
              <a:ext uri="{FF2B5EF4-FFF2-40B4-BE49-F238E27FC236}">
                <a16:creationId xmlns:a16="http://schemas.microsoft.com/office/drawing/2014/main" id="{D09DCFB7-9645-C59F-AD76-D1E5A902B51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C55CC43-7C84-AB41-D397-63AEE5D9724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8649A6C-87C2-42AD-82AC-928124019774}" type="slidenum">
              <a:rPr lang="en-US" smtClean="0"/>
              <a:t>‹#›</a:t>
            </a:fld>
            <a:endParaRPr lang="en-US"/>
          </a:p>
        </p:txBody>
      </p:sp>
    </p:spTree>
    <p:extLst>
      <p:ext uri="{BB962C8B-B14F-4D97-AF65-F5344CB8AC3E}">
        <p14:creationId xmlns:p14="http://schemas.microsoft.com/office/powerpoint/2010/main" val="20239568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AC5978-9732-4028-B9DA-112F957E86B3}" type="datetimeFigureOut">
              <a:rPr lang="en-US" smtClean="0"/>
              <a:t>9/29/2026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B1904F-D053-45AD-9CEE-31CE14C51D69}" type="slidenum">
              <a:rPr lang="en-US" smtClean="0"/>
              <a:t>‹#›</a:t>
            </a:fld>
            <a:endParaRPr lang="en-US"/>
          </a:p>
        </p:txBody>
      </p:sp>
    </p:spTree>
    <p:extLst>
      <p:ext uri="{BB962C8B-B14F-4D97-AF65-F5344CB8AC3E}">
        <p14:creationId xmlns:p14="http://schemas.microsoft.com/office/powerpoint/2010/main" val="13380685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12201452"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914400" y="1752602"/>
            <a:ext cx="103632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17" name="Subtitle 16"/>
          <p:cNvSpPr>
            <a:spLocks noGrp="1"/>
          </p:cNvSpPr>
          <p:nvPr>
            <p:ph type="subTitle" idx="1"/>
          </p:nvPr>
        </p:nvSpPr>
        <p:spPr>
          <a:xfrm>
            <a:off x="914400" y="3611607"/>
            <a:ext cx="103632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grpSp>
        <p:nvGrpSpPr>
          <p:cNvPr id="2" name="Group 1"/>
          <p:cNvGrpSpPr/>
          <p:nvPr/>
        </p:nvGrpSpPr>
        <p:grpSpPr>
          <a:xfrm>
            <a:off x="-5019" y="4953000"/>
            <a:ext cx="12197020"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0DE5A05-B29B-4134-926F-21EDE6818FC9}" type="datetime1">
              <a:rPr lang="en-US" smtClean="0"/>
              <a:t>9/29/2026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1D346008-06D3-4C29-8841-74259BB9A6C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D217A22-3586-43B2-8071-E3DB7637C2E5}"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46008-06D3-4C29-8841-74259BB9A6C9}" type="slidenum">
              <a:rPr lang="en-US" smtClean="0"/>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63168" y="1059712"/>
            <a:ext cx="103632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a:t>Click to edit Master title style</a:t>
            </a:r>
          </a:p>
        </p:txBody>
      </p:sp>
      <p:sp>
        <p:nvSpPr>
          <p:cNvPr id="3" name="Text Placeholder 2"/>
          <p:cNvSpPr>
            <a:spLocks noGrp="1"/>
          </p:cNvSpPr>
          <p:nvPr>
            <p:ph type="body" idx="1"/>
          </p:nvPr>
        </p:nvSpPr>
        <p:spPr>
          <a:xfrm>
            <a:off x="5230284" y="2931712"/>
            <a:ext cx="6096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53974EBD-862D-4B8C-B7DE-F75DBFA4A782}"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46008-06D3-4C29-8841-74259BB9A6C9}" type="slidenum">
              <a:rPr lang="en-US" smtClean="0"/>
              <a:t>‹#›</a:t>
            </a:fld>
            <a:endParaRPr lang="en-US"/>
          </a:p>
        </p:txBody>
      </p:sp>
      <p:sp>
        <p:nvSpPr>
          <p:cNvPr id="7" name="Chevron 6"/>
          <p:cNvSpPr/>
          <p:nvPr/>
        </p:nvSpPr>
        <p:spPr>
          <a:xfrm>
            <a:off x="4848907"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4600352" y="3005472"/>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197600" y="1481329"/>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5BD1D4FF-CD01-48F9-8431-830A725AF970}"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346008-06D3-4C29-8841-74259BB9A6C9}" type="slidenum">
              <a:rPr lang="en-US" smtClean="0"/>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extLst/>
          </a:lstStyle>
          <a:p>
            <a:r>
              <a:rPr kumimoji="0" lang="en-US"/>
              <a:t>Click to edit Master title style</a:t>
            </a:r>
          </a:p>
        </p:txBody>
      </p:sp>
      <p:sp>
        <p:nvSpPr>
          <p:cNvPr id="3" name="Text Placeholder 2"/>
          <p:cNvSpPr>
            <a:spLocks noGrp="1"/>
          </p:cNvSpPr>
          <p:nvPr>
            <p:ph type="body" idx="1"/>
          </p:nvPr>
        </p:nvSpPr>
        <p:spPr>
          <a:xfrm>
            <a:off x="609600" y="5410200"/>
            <a:ext cx="5386917"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9" y="5410200"/>
            <a:ext cx="5389033"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1444295"/>
            <a:ext cx="5386917"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1444295"/>
            <a:ext cx="5389033"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9AD0254-DAC7-45B6-82E5-EE08FC14FE7C}" type="datetime1">
              <a:rPr lang="en-US" smtClean="0"/>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346008-06D3-4C29-8841-74259BB9A6C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69EC83-43D0-44C6-BDC7-0932840363EB}" type="datetime1">
              <a:rPr lang="en-US" smtClean="0"/>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346008-06D3-4C29-8841-74259BB9A6C9}" type="slidenum">
              <a:rPr lang="en-US" smtClean="0"/>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516CB87-0DA8-4686-A64D-ABC1EA997B4F}" type="datetime1">
              <a:rPr lang="en-US" smtClean="0"/>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346008-06D3-4C29-8841-74259BB9A6C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4876800"/>
            <a:ext cx="9975701"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a:t>Click to edit Master title style</a:t>
            </a:r>
          </a:p>
        </p:txBody>
      </p:sp>
      <p:sp>
        <p:nvSpPr>
          <p:cNvPr id="3" name="Text Placeholder 2"/>
          <p:cNvSpPr>
            <a:spLocks noGrp="1"/>
          </p:cNvSpPr>
          <p:nvPr>
            <p:ph type="body" idx="2"/>
          </p:nvPr>
        </p:nvSpPr>
        <p:spPr>
          <a:xfrm>
            <a:off x="5892800" y="5355102"/>
            <a:ext cx="5299456"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1219200" y="274320"/>
            <a:ext cx="9973056"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8969376" y="6407944"/>
            <a:ext cx="2560320" cy="365760"/>
          </a:xfrm>
        </p:spPr>
        <p:txBody>
          <a:bodyPr/>
          <a:lstStyle/>
          <a:p>
            <a:fld id="{91D7602D-1838-4A77-B71C-8B1963DF30D9}" type="datetime1">
              <a:rPr lang="en-US" smtClean="0"/>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346008-06D3-4C29-8841-74259BB9A6C9}"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521643" y="5443402"/>
            <a:ext cx="95504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3" name="Picture Placeholder 2"/>
          <p:cNvSpPr>
            <a:spLocks noGrp="1"/>
          </p:cNvSpPr>
          <p:nvPr>
            <p:ph type="pic" idx="1"/>
          </p:nvPr>
        </p:nvSpPr>
        <p:spPr>
          <a:xfrm>
            <a:off x="304800" y="189968"/>
            <a:ext cx="115824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326DFC3-7D38-4E19-87A0-46F10E6227FF}" type="datetime1">
              <a:rPr lang="en-US" smtClean="0"/>
              <a:t>9/29/2026</a:t>
            </a:fld>
            <a:endParaRPr lang="en-US"/>
          </a:p>
        </p:txBody>
      </p:sp>
      <p:sp>
        <p:nvSpPr>
          <p:cNvPr id="6" name="Footer Placeholder 5"/>
          <p:cNvSpPr>
            <a:spLocks noGrp="1"/>
          </p:cNvSpPr>
          <p:nvPr>
            <p:ph type="ftr" sz="quarter" idx="11"/>
          </p:nvPr>
        </p:nvSpPr>
        <p:spPr>
          <a:xfrm>
            <a:off x="5840097" y="6407945"/>
            <a:ext cx="313424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1D346008-06D3-4C29-8841-74259BB9A6C9}" type="slidenum">
              <a:rPr lang="en-US" smtClean="0"/>
              <a:t>‹#›</a:t>
            </a:fld>
            <a:endParaRPr lang="en-US"/>
          </a:p>
        </p:txBody>
      </p:sp>
      <p:sp>
        <p:nvSpPr>
          <p:cNvPr id="2" name="Title 1"/>
          <p:cNvSpPr>
            <a:spLocks noGrp="1"/>
          </p:cNvSpPr>
          <p:nvPr>
            <p:ph type="title"/>
          </p:nvPr>
        </p:nvSpPr>
        <p:spPr>
          <a:xfrm>
            <a:off x="304800" y="4865122"/>
            <a:ext cx="10767243"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a:t>Click to edit Master title style</a:t>
            </a:r>
          </a:p>
        </p:txBody>
      </p:sp>
      <p:sp>
        <p:nvSpPr>
          <p:cNvPr id="8" name="Freeform 7"/>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8056" y="5791253"/>
            <a:ext cx="4536419"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11552149"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11303595" y="4988440"/>
            <a:ext cx="24384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609600" y="1481330"/>
            <a:ext cx="109728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8AA1670-E950-47EA-AC9C-8BED41B921F3}"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46008-06D3-4C29-8841-74259BB9A6C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5351" y="274641"/>
            <a:ext cx="236996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609600" y="274641"/>
            <a:ext cx="84328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41EFB78-A2C8-4B57-925C-C6DFFD1AE0DB}"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46008-06D3-4C29-8841-74259BB9A6C9}"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7486F91-91DF-41B6-A54B-00CB3DF82F3E}" type="datetime1">
              <a:rPr lang="en-US" smtClean="0"/>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346008-06D3-4C29-8841-74259BB9A6C9}" type="slidenum">
              <a:rPr lang="en-US" smtClean="0"/>
              <a:t>‹#›</a:t>
            </a:fld>
            <a:endParaRPr lang="en-US"/>
          </a:p>
        </p:txBody>
      </p:sp>
    </p:spTree>
    <p:extLst>
      <p:ext uri="{BB962C8B-B14F-4D97-AF65-F5344CB8AC3E}">
        <p14:creationId xmlns:p14="http://schemas.microsoft.com/office/powerpoint/2010/main" val="11003423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665697" y="5944936"/>
            <a:ext cx="6587499"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647623" y="5939011"/>
            <a:ext cx="492060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8056" y="5791253"/>
            <a:ext cx="4536419" cy="1080868"/>
          </a:xfrm>
          <a:prstGeom prst="rtTriangle">
            <a:avLst/>
          </a:prstGeom>
          <a:blipFill>
            <a:blip r:embed="rId14">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12316" y="5787739"/>
            <a:ext cx="454067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609600" y="1481329"/>
            <a:ext cx="10972800" cy="45259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8969376" y="6407944"/>
            <a:ext cx="2560320" cy="365760"/>
          </a:xfrm>
          <a:prstGeom prst="rect">
            <a:avLst/>
          </a:prstGeom>
        </p:spPr>
        <p:txBody>
          <a:bodyPr vert="horz" anchor="b"/>
          <a:lstStyle>
            <a:lvl1pPr algn="l" eaLnBrk="1" latinLnBrk="0" hangingPunct="1">
              <a:defRPr kumimoji="0" sz="1000">
                <a:solidFill>
                  <a:schemeClr val="tx1"/>
                </a:solidFill>
              </a:defRPr>
            </a:lvl1pPr>
            <a:extLst/>
          </a:lstStyle>
          <a:p>
            <a:fld id="{C1804A56-226A-417C-A73E-06EC201CCA05}" type="datetime1">
              <a:rPr lang="en-US" smtClean="0"/>
              <a:t>9/29/2026</a:t>
            </a:fld>
            <a:endParaRPr lang="en-US"/>
          </a:p>
        </p:txBody>
      </p:sp>
      <p:sp>
        <p:nvSpPr>
          <p:cNvPr id="22" name="Footer Placeholder 21"/>
          <p:cNvSpPr>
            <a:spLocks noGrp="1"/>
          </p:cNvSpPr>
          <p:nvPr>
            <p:ph type="ftr" sz="quarter" idx="3"/>
          </p:nvPr>
        </p:nvSpPr>
        <p:spPr>
          <a:xfrm>
            <a:off x="5840097" y="6407945"/>
            <a:ext cx="313424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11529696" y="6407945"/>
            <a:ext cx="487680" cy="365125"/>
          </a:xfrm>
          <a:prstGeom prst="rect">
            <a:avLst/>
          </a:prstGeom>
        </p:spPr>
        <p:txBody>
          <a:bodyPr vert="horz" anchor="b"/>
          <a:lstStyle>
            <a:lvl1pPr algn="r" eaLnBrk="1" latinLnBrk="0" hangingPunct="1">
              <a:defRPr kumimoji="0" sz="1000" b="0">
                <a:solidFill>
                  <a:schemeClr val="tx1"/>
                </a:solidFill>
              </a:defRPr>
            </a:lvl1pPr>
            <a:extLst/>
          </a:lstStyle>
          <a:p>
            <a:fld id="{1D346008-06D3-4C29-8841-74259BB9A6C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 id="2147483947" r:id="rId10"/>
    <p:sldLayoutId id="2147483948" r:id="rId11"/>
    <p:sldLayoutId id="2147483949" r:id="rId12"/>
  </p:sldLayoutIdLst>
  <p:hf sldNum="0" hdr="0" ft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6B4C4-85BD-2088-D69B-B9823E77BA32}"/>
              </a:ext>
            </a:extLst>
          </p:cNvPr>
          <p:cNvSpPr>
            <a:spLocks noGrp="1"/>
          </p:cNvSpPr>
          <p:nvPr>
            <p:ph type="ctrTitle"/>
          </p:nvPr>
        </p:nvSpPr>
        <p:spPr>
          <a:xfrm>
            <a:off x="742779" y="1335522"/>
            <a:ext cx="10333930" cy="2450867"/>
          </a:xfrm>
        </p:spPr>
        <p:txBody>
          <a:bodyPr>
            <a:normAutofit/>
          </a:bodyPr>
          <a:lstStyle/>
          <a:p>
            <a:pPr algn="ctr"/>
            <a:r>
              <a:rPr lang="it-IT" sz="3100" dirty="0">
                <a:solidFill>
                  <a:schemeClr val="tx1"/>
                </a:solidFill>
              </a:rPr>
              <a:t>Furnizarea de servicii de ingrijire la domiciliu pentru persoanele varstnice din Comuna </a:t>
            </a:r>
            <a:r>
              <a:rPr lang="en-US" sz="3100" dirty="0">
                <a:solidFill>
                  <a:schemeClr val="tx1"/>
                </a:solidFill>
              </a:rPr>
              <a:t>Rus, </a:t>
            </a:r>
            <a:r>
              <a:rPr lang="en-US" sz="3100" dirty="0" err="1">
                <a:solidFill>
                  <a:schemeClr val="tx1"/>
                </a:solidFill>
              </a:rPr>
              <a:t>Jud.Salaj</a:t>
            </a:r>
            <a:br>
              <a:rPr lang="it-IT" sz="3100" dirty="0">
                <a:solidFill>
                  <a:schemeClr val="tx1"/>
                </a:solidFill>
              </a:rPr>
            </a:br>
            <a:br>
              <a:rPr lang="it-IT" sz="2700" dirty="0">
                <a:solidFill>
                  <a:schemeClr val="tx1"/>
                </a:solidFill>
              </a:rPr>
            </a:br>
            <a:r>
              <a:rPr lang="it-IT" sz="3100" dirty="0">
                <a:solidFill>
                  <a:schemeClr val="tx1"/>
                </a:solidFill>
              </a:rPr>
              <a:t>Cod SMIS: 353855</a:t>
            </a:r>
            <a:endParaRPr lang="en-US" sz="3100" b="1" dirty="0">
              <a:solidFill>
                <a:schemeClr val="tx1"/>
              </a:solidFill>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ubtitle 2">
            <a:extLst>
              <a:ext uri="{FF2B5EF4-FFF2-40B4-BE49-F238E27FC236}">
                <a16:creationId xmlns:a16="http://schemas.microsoft.com/office/drawing/2014/main" id="{2CC66611-4986-9B2F-F75D-317F0F9ECEE5}"/>
              </a:ext>
            </a:extLst>
          </p:cNvPr>
          <p:cNvSpPr txBox="1">
            <a:spLocks/>
          </p:cNvSpPr>
          <p:nvPr/>
        </p:nvSpPr>
        <p:spPr>
          <a:xfrm>
            <a:off x="86591" y="4051300"/>
            <a:ext cx="11991109" cy="1095663"/>
          </a:xfrm>
          <a:prstGeom prst="rect">
            <a:avLst/>
          </a:prstGeom>
        </p:spPr>
        <p:txBody>
          <a:bodyPr vert="horz" lIns="45720" rIns="45720">
            <a:noAutofit/>
          </a:bodyPr>
          <a:lstStyle>
            <a:lvl1pPr marL="0" marR="64008" indent="0" algn="r" rtl="0" eaLnBrk="1" latinLnBrk="0" hangingPunct="1">
              <a:spcBef>
                <a:spcPts val="400"/>
              </a:spcBef>
              <a:spcAft>
                <a:spcPts val="0"/>
              </a:spcAft>
              <a:buClr>
                <a:schemeClr val="accent1"/>
              </a:buClr>
              <a:buSzPct val="68000"/>
              <a:buFont typeface="Wingdings 3"/>
              <a:buNone/>
              <a:defRPr kumimoji="0" sz="2700" kern="1200">
                <a:solidFill>
                  <a:schemeClr val="tx2"/>
                </a:solidFill>
                <a:latin typeface="+mn-lt"/>
                <a:ea typeface="+mn-ea"/>
                <a:cs typeface="+mn-cs"/>
              </a:defRPr>
            </a:lvl1pPr>
            <a:lvl2pPr marL="457200" indent="0" algn="ctr" rtl="0" eaLnBrk="1" latinLnBrk="0" hangingPunct="1">
              <a:spcBef>
                <a:spcPts val="324"/>
              </a:spcBef>
              <a:buClr>
                <a:schemeClr val="accent1"/>
              </a:buClr>
              <a:buFont typeface="Verdana"/>
              <a:buNone/>
              <a:defRPr kumimoji="0" sz="2300" kern="1200">
                <a:solidFill>
                  <a:schemeClr val="tx1"/>
                </a:solidFill>
                <a:latin typeface="+mn-lt"/>
                <a:ea typeface="+mn-ea"/>
                <a:cs typeface="+mn-cs"/>
              </a:defRPr>
            </a:lvl2pPr>
            <a:lvl3pPr marL="914400" indent="0" algn="ctr" rtl="0" eaLnBrk="1" latinLnBrk="0" hangingPunct="1">
              <a:spcBef>
                <a:spcPts val="350"/>
              </a:spcBef>
              <a:buClr>
                <a:schemeClr val="accent2"/>
              </a:buClr>
              <a:buSzPct val="100000"/>
              <a:buFont typeface="Wingdings 2"/>
              <a:buNone/>
              <a:defRPr kumimoji="0" sz="2100" kern="1200">
                <a:solidFill>
                  <a:schemeClr val="tx1"/>
                </a:solidFill>
                <a:latin typeface="+mn-lt"/>
                <a:ea typeface="+mn-ea"/>
                <a:cs typeface="+mn-cs"/>
              </a:defRPr>
            </a:lvl3pPr>
            <a:lvl4pPr marL="1371600" indent="0" algn="ctr" rtl="0" eaLnBrk="1" latinLnBrk="0" hangingPunct="1">
              <a:spcBef>
                <a:spcPts val="350"/>
              </a:spcBef>
              <a:buClr>
                <a:schemeClr val="accent2"/>
              </a:buClr>
              <a:buFont typeface="Wingdings 2"/>
              <a:buNone/>
              <a:defRPr kumimoji="0" sz="1900" kern="1200">
                <a:solidFill>
                  <a:schemeClr val="tx1"/>
                </a:solidFill>
                <a:latin typeface="+mn-lt"/>
                <a:ea typeface="+mn-ea"/>
                <a:cs typeface="+mn-cs"/>
              </a:defRPr>
            </a:lvl4pPr>
            <a:lvl5pPr marL="1828800" indent="0" algn="ctr" rtl="0" eaLnBrk="1" latinLnBrk="0" hangingPunct="1">
              <a:spcBef>
                <a:spcPts val="350"/>
              </a:spcBef>
              <a:buClr>
                <a:schemeClr val="accent2"/>
              </a:buClr>
              <a:buFont typeface="Wingdings 2"/>
              <a:buNone/>
              <a:defRPr kumimoji="0" sz="1800" kern="1200">
                <a:solidFill>
                  <a:schemeClr val="tx1"/>
                </a:solidFill>
                <a:latin typeface="+mn-lt"/>
                <a:ea typeface="+mn-ea"/>
                <a:cs typeface="+mn-cs"/>
              </a:defRPr>
            </a:lvl5pPr>
            <a:lvl6pPr marL="2286000" indent="0" algn="ctr" rtl="0" eaLnBrk="1" latinLnBrk="0" hangingPunct="1">
              <a:spcBef>
                <a:spcPts val="350"/>
              </a:spcBef>
              <a:buClr>
                <a:schemeClr val="accent3"/>
              </a:buClr>
              <a:buFont typeface="Wingdings 2"/>
              <a:buNone/>
              <a:defRPr kumimoji="0" sz="1800" kern="1200">
                <a:solidFill>
                  <a:schemeClr val="tx1"/>
                </a:solidFill>
                <a:latin typeface="+mn-lt"/>
                <a:ea typeface="+mn-ea"/>
                <a:cs typeface="+mn-cs"/>
              </a:defRPr>
            </a:lvl6pPr>
            <a:lvl7pPr marL="27432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7pPr>
            <a:lvl8pPr marL="3200400" indent="0" algn="ctr" rtl="0" eaLnBrk="1" latinLnBrk="0" hangingPunct="1">
              <a:spcBef>
                <a:spcPts val="350"/>
              </a:spcBef>
              <a:buClr>
                <a:schemeClr val="accent3"/>
              </a:buClr>
              <a:buFont typeface="Wingdings 2"/>
              <a:buNone/>
              <a:defRPr kumimoji="0" sz="1600" kern="1200">
                <a:solidFill>
                  <a:schemeClr val="tx1"/>
                </a:solidFill>
                <a:latin typeface="+mn-lt"/>
                <a:ea typeface="+mn-ea"/>
                <a:cs typeface="+mn-cs"/>
              </a:defRPr>
            </a:lvl8pPr>
            <a:lvl9pPr marL="3657600" indent="0" algn="ctr" rtl="0" eaLnBrk="1" latinLnBrk="0" hangingPunct="1">
              <a:spcBef>
                <a:spcPts val="350"/>
              </a:spcBef>
              <a:buClr>
                <a:schemeClr val="accent3"/>
              </a:buClr>
              <a:buFont typeface="Wingdings 2"/>
              <a:buNone/>
              <a:defRPr kumimoji="0" sz="1600" kern="1200" baseline="0">
                <a:solidFill>
                  <a:schemeClr val="tx1"/>
                </a:solidFill>
                <a:latin typeface="+mn-lt"/>
                <a:ea typeface="+mn-ea"/>
                <a:cs typeface="+mn-cs"/>
              </a:defRPr>
            </a:lvl9pPr>
            <a:extLst/>
          </a:lstStyle>
          <a:p>
            <a:pPr algn="ct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Proiect</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a:t>
            </a: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cofinantat</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de </a:t>
            </a: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Uniunea</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a:t>
            </a: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Europeana</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a:t>
            </a: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prin</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a:t>
            </a:r>
          </a:p>
          <a:p>
            <a:pPr algn="ctr"/>
            <a:r>
              <a:rPr lang="en-US" sz="2800" b="1" dirty="0" err="1">
                <a:solidFill>
                  <a:srgbClr val="002060"/>
                </a:solidFill>
                <a:latin typeface="Trebuchet MS" panose="020B0603020202020204" pitchFamily="34" charset="0"/>
                <a:ea typeface="Calibri" panose="020F0502020204030204" pitchFamily="34" charset="0"/>
                <a:cs typeface="Times New Roman" panose="02020603050405020304" pitchFamily="18" charset="0"/>
              </a:rPr>
              <a:t>Programul</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 Operational </a:t>
            </a:r>
            <a:r>
              <a:rPr lang="vi-VN"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Incluziune și Demnitate Socială </a:t>
            </a:r>
            <a:r>
              <a:rPr lang="en-US" sz="2800" b="1" dirty="0">
                <a:solidFill>
                  <a:srgbClr val="002060"/>
                </a:solidFill>
                <a:latin typeface="Trebuchet MS" panose="020B0603020202020204" pitchFamily="34" charset="0"/>
                <a:ea typeface="Calibri" panose="020F0502020204030204" pitchFamily="34" charset="0"/>
                <a:cs typeface="Times New Roman" panose="02020603050405020304" pitchFamily="18" charset="0"/>
              </a:rPr>
              <a:t>2021-2027</a:t>
            </a:r>
            <a:r>
              <a:rPr lang="en-US" sz="2400" b="1" dirty="0">
                <a:solidFill>
                  <a:srgbClr val="002060"/>
                </a:solidFill>
                <a:latin typeface="Trebuchet MS" panose="020B0603020202020204" pitchFamily="34" charset="0"/>
                <a:ea typeface="Calibri" panose="020F0502020204030204" pitchFamily="34" charset="0"/>
                <a:cs typeface="Arial" panose="020B0604020202020204" pitchFamily="34" charset="0"/>
              </a:rPr>
              <a:t> </a:t>
            </a:r>
          </a:p>
          <a:p>
            <a:pPr algn="ctr"/>
            <a:endParaRPr lang="en-US" dirty="0">
              <a:solidFill>
                <a:srgbClr val="002060"/>
              </a:solidFill>
              <a:latin typeface="Trebuchet MS" panose="020B0603020202020204" pitchFamily="34" charset="0"/>
              <a:ea typeface="Times New Roman" panose="02020603050405020304" pitchFamily="18" charset="0"/>
              <a:cs typeface="Times New Roman" panose="02020603050405020304" pitchFamily="18" charset="0"/>
            </a:endParaRPr>
          </a:p>
          <a:p>
            <a:pPr algn="ctr"/>
            <a:endParaRPr lang="en-US" sz="2600" b="1" dirty="0">
              <a:solidFill>
                <a:srgbClr val="002060"/>
              </a:solidFill>
            </a:endParaRPr>
          </a:p>
        </p:txBody>
      </p:sp>
    </p:spTree>
    <p:extLst>
      <p:ext uri="{BB962C8B-B14F-4D97-AF65-F5344CB8AC3E}">
        <p14:creationId xmlns:p14="http://schemas.microsoft.com/office/powerpoint/2010/main" val="3383093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86D15C-8E22-4B9C-AA2A-796EBCA8C57A}"/>
              </a:ext>
            </a:extLst>
          </p:cNvPr>
          <p:cNvSpPr>
            <a:spLocks noGrp="1"/>
          </p:cNvSpPr>
          <p:nvPr>
            <p:ph type="ctrTitle"/>
          </p:nvPr>
        </p:nvSpPr>
        <p:spPr>
          <a:xfrm>
            <a:off x="616114" y="1292108"/>
            <a:ext cx="9137487" cy="691237"/>
          </a:xfrm>
        </p:spPr>
        <p:txBody>
          <a:bodyPr>
            <a:normAutofit/>
          </a:bodyPr>
          <a:lstStyle/>
          <a:p>
            <a:pPr algn="ctr"/>
            <a:r>
              <a:rPr lang="en-US" sz="3200" b="1" dirty="0"/>
              <a:t>DETALII PROIECT</a:t>
            </a:r>
          </a:p>
        </p:txBody>
      </p:sp>
      <p:sp>
        <p:nvSpPr>
          <p:cNvPr id="3" name="Subtitle 2">
            <a:extLst>
              <a:ext uri="{FF2B5EF4-FFF2-40B4-BE49-F238E27FC236}">
                <a16:creationId xmlns:a16="http://schemas.microsoft.com/office/drawing/2014/main" id="{C553F4A8-656F-22BF-93CD-01706471B9CE}"/>
              </a:ext>
            </a:extLst>
          </p:cNvPr>
          <p:cNvSpPr>
            <a:spLocks noGrp="1"/>
          </p:cNvSpPr>
          <p:nvPr>
            <p:ph type="subTitle" idx="1"/>
          </p:nvPr>
        </p:nvSpPr>
        <p:spPr>
          <a:xfrm>
            <a:off x="166255" y="1912776"/>
            <a:ext cx="11741727" cy="3219061"/>
          </a:xfrm>
        </p:spPr>
        <p:txBody>
          <a:bodyPr>
            <a:normAutofit/>
          </a:bodyPr>
          <a:lstStyle/>
          <a:p>
            <a:pPr marL="342900" indent="-342900" algn="just">
              <a:buFont typeface="Arial" pitchFamily="34" charset="0"/>
              <a:buChar char="•"/>
            </a:pP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Contract de </a:t>
            </a: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finantare</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Nr</a:t>
            </a:r>
            <a:r>
              <a:rPr lang="it-IT"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3856/20.05.2026</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a:t>
            </a:r>
          </a:p>
          <a:p>
            <a:pPr marL="342900" indent="-342900" algn="just">
              <a:buFont typeface="Arial" pitchFamily="34" charset="0"/>
              <a:buChar char="•"/>
            </a:pP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Durata</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a:t>
            </a: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proiectului</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- 42 </a:t>
            </a: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luni</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a:t>
            </a:r>
          </a:p>
          <a:p>
            <a:pPr marL="342900" indent="-342900" algn="just">
              <a:buFont typeface="Arial" pitchFamily="34" charset="0"/>
              <a:buChar char="•"/>
            </a:pP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Perioada</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de </a:t>
            </a:r>
            <a:r>
              <a:rPr lang="en-US" sz="2400" dirty="0" err="1">
                <a:solidFill>
                  <a:schemeClr val="tx1"/>
                </a:solidFill>
                <a:latin typeface="Trebuchet MS" panose="020B0603020202020204" pitchFamily="34" charset="0"/>
                <a:ea typeface="Calibri" panose="020F0502020204030204" pitchFamily="34" charset="0"/>
                <a:cs typeface="Times New Roman" panose="02020603050405020304" pitchFamily="18" charset="0"/>
              </a:rPr>
              <a:t>implementare</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01.06.2026 – 30.11.2029;</a:t>
            </a:r>
          </a:p>
          <a:p>
            <a:pPr marL="342900" indent="-342900" algn="just">
              <a:buFont typeface="Arial" pitchFamily="34" charset="0"/>
              <a:buChar char="•"/>
            </a:pPr>
            <a:r>
              <a:rPr lang="it-IT"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Locatia de implementare: Comuna </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Rus</a:t>
            </a:r>
            <a:r>
              <a:rPr lang="it-IT"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 Județul </a:t>
            </a:r>
            <a:r>
              <a:rPr lang="en-US" sz="2400" dirty="0">
                <a:solidFill>
                  <a:schemeClr val="tx1"/>
                </a:solidFill>
                <a:latin typeface="Trebuchet MS" panose="020B0603020202020204" pitchFamily="34" charset="0"/>
                <a:ea typeface="Calibri" panose="020F0502020204030204" pitchFamily="34" charset="0"/>
                <a:cs typeface="Times New Roman" panose="02020603050405020304" pitchFamily="18" charset="0"/>
              </a:rPr>
              <a:t>Salaj</a:t>
            </a:r>
            <a:endParaRPr lang="en-US" sz="2400" dirty="0">
              <a:latin typeface="Trebuchet MS" panose="020B0603020202020204" pitchFamily="34" charset="0"/>
              <a:ea typeface="Calibri" panose="020F0502020204030204" pitchFamily="34" charset="0"/>
              <a:cs typeface="Times New Roman" panose="02020603050405020304" pitchFamily="18" charset="0"/>
            </a:endParaRPr>
          </a:p>
          <a:p>
            <a:pPr algn="just"/>
            <a:endParaRPr lang="it-IT" sz="1400" dirty="0">
              <a:solidFill>
                <a:schemeClr val="bg1"/>
              </a:solidFill>
            </a:endParaRPr>
          </a:p>
          <a:p>
            <a:pPr algn="just"/>
            <a:r>
              <a:rPr lang="it-IT" sz="2400" b="1" dirty="0">
                <a:solidFill>
                  <a:srgbClr val="C00000"/>
                </a:solidFill>
              </a:rPr>
              <a:t>Valoarea totala a proiectului este </a:t>
            </a:r>
            <a:r>
              <a:rPr lang="en-US" sz="2400" b="1" dirty="0">
                <a:solidFill>
                  <a:srgbClr val="C00000"/>
                </a:solidFill>
              </a:rPr>
              <a:t>4.974.744,52 </a:t>
            </a:r>
            <a:r>
              <a:rPr lang="it-IT" sz="2400" b="1" dirty="0">
                <a:solidFill>
                  <a:srgbClr val="C00000"/>
                </a:solidFill>
              </a:rPr>
              <a:t>lei, din care valoarea nerambursabila UE: </a:t>
            </a:r>
            <a:r>
              <a:rPr lang="en-US" sz="2400" b="1" dirty="0">
                <a:solidFill>
                  <a:srgbClr val="C00000"/>
                </a:solidFill>
              </a:rPr>
              <a:t>4.228.532,84</a:t>
            </a:r>
            <a:r>
              <a:rPr lang="it-IT" sz="2400" b="1" dirty="0">
                <a:solidFill>
                  <a:srgbClr val="C00000"/>
                </a:solidFill>
              </a:rPr>
              <a:t> lei, bugetul national:646.716,78 lei si cofinantare privata </a:t>
            </a:r>
            <a:r>
              <a:rPr lang="en-US" sz="2400" b="1" dirty="0">
                <a:solidFill>
                  <a:srgbClr val="C00000"/>
                </a:solidFill>
              </a:rPr>
              <a:t>99.494,90 </a:t>
            </a:r>
            <a:r>
              <a:rPr lang="it-IT" sz="2400" b="1" dirty="0">
                <a:solidFill>
                  <a:srgbClr val="C00000"/>
                </a:solidFill>
              </a:rPr>
              <a:t>lei</a:t>
            </a:r>
            <a:endParaRPr lang="it-IT" sz="2400" dirty="0">
              <a:solidFill>
                <a:srgbClr val="C00000"/>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11748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973349" y="1515532"/>
            <a:ext cx="8596668" cy="648119"/>
          </a:xfrm>
        </p:spPr>
        <p:txBody>
          <a:bodyPr>
            <a:normAutofit/>
          </a:bodyPr>
          <a:lstStyle/>
          <a:p>
            <a:pPr algn="ctr"/>
            <a:r>
              <a:rPr lang="en-US" sz="3600" b="1" dirty="0"/>
              <a:t>PARTENERIATUL PROIECTULUI</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723899" y="2266950"/>
            <a:ext cx="10430741" cy="1922495"/>
          </a:xfrm>
        </p:spPr>
        <p:txBody>
          <a:bodyPr>
            <a:noAutofit/>
          </a:bodyPr>
          <a:lstStyle/>
          <a:p>
            <a:pPr algn="ctr">
              <a:lnSpc>
                <a:spcPct val="160000"/>
              </a:lnSpc>
              <a:spcBef>
                <a:spcPts val="0"/>
              </a:spcBef>
            </a:pPr>
            <a:r>
              <a:rPr lang="en-US" sz="2800" b="1" dirty="0">
                <a:solidFill>
                  <a:schemeClr val="tx1"/>
                </a:solidFill>
                <a:latin typeface="Trebuchet MS" panose="020B0603020202020204" pitchFamily="34" charset="0"/>
                <a:ea typeface="Times New Roman" panose="02020603050405020304" pitchFamily="18" charset="0"/>
                <a:cs typeface="Arial" panose="020B0604020202020204" pitchFamily="34" charset="0"/>
              </a:rPr>
              <a:t>LIDER: </a:t>
            </a:r>
            <a:r>
              <a:rPr lang="en-US" sz="2800" b="1" dirty="0" err="1">
                <a:solidFill>
                  <a:schemeClr val="tx1"/>
                </a:solidFill>
                <a:latin typeface="Trebuchet MS" panose="020B0603020202020204" pitchFamily="34" charset="0"/>
                <a:ea typeface="Times New Roman" panose="02020603050405020304" pitchFamily="18" charset="0"/>
                <a:cs typeface="Arial" panose="020B0604020202020204" pitchFamily="34" charset="0"/>
              </a:rPr>
              <a:t>Primăria</a:t>
            </a:r>
            <a:r>
              <a:rPr lang="en-US" sz="2800" b="1"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a:t>
            </a:r>
            <a:r>
              <a:rPr lang="en-US" sz="2800" b="1" dirty="0" err="1">
                <a:solidFill>
                  <a:schemeClr val="tx1"/>
                </a:solidFill>
                <a:latin typeface="Trebuchet MS" panose="020B0603020202020204" pitchFamily="34" charset="0"/>
                <a:ea typeface="Times New Roman" panose="02020603050405020304" pitchFamily="18" charset="0"/>
                <a:cs typeface="Arial" panose="020B0604020202020204" pitchFamily="34" charset="0"/>
              </a:rPr>
              <a:t>Comunei</a:t>
            </a:r>
            <a:r>
              <a:rPr lang="en-US" sz="2800" b="1"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Rus, </a:t>
            </a:r>
            <a:r>
              <a:rPr lang="en-US" sz="2800" b="1" dirty="0" err="1">
                <a:solidFill>
                  <a:schemeClr val="tx1"/>
                </a:solidFill>
                <a:latin typeface="Trebuchet MS" panose="020B0603020202020204" pitchFamily="34" charset="0"/>
                <a:ea typeface="Times New Roman" panose="02020603050405020304" pitchFamily="18" charset="0"/>
                <a:cs typeface="Arial" panose="020B0604020202020204" pitchFamily="34" charset="0"/>
              </a:rPr>
              <a:t>Jud.Salaj</a:t>
            </a:r>
            <a:endParaRPr lang="en-US" sz="2800" b="1" dirty="0">
              <a:solidFill>
                <a:schemeClr val="tx1"/>
              </a:solidFill>
              <a:latin typeface="Trebuchet MS" panose="020B0603020202020204" pitchFamily="34" charset="0"/>
              <a:ea typeface="Times New Roman" panose="02020603050405020304" pitchFamily="18" charset="0"/>
              <a:cs typeface="Arial" panose="020B0604020202020204"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112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49828" y="1500623"/>
            <a:ext cx="10868890" cy="673582"/>
          </a:xfrm>
        </p:spPr>
        <p:txBody>
          <a:bodyPr>
            <a:normAutofit/>
          </a:bodyPr>
          <a:lstStyle/>
          <a:p>
            <a:pPr algn="ctr"/>
            <a:r>
              <a:rPr lang="ro-RO" sz="3200" b="1" noProof="0" dirty="0"/>
              <a:t>OBIECTIVUL GENERAL AL PROIECTULUI</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603250" y="2133600"/>
            <a:ext cx="10737850" cy="4123118"/>
          </a:xfrm>
        </p:spPr>
        <p:txBody>
          <a:bodyPr>
            <a:noAutofit/>
          </a:bodyPr>
          <a:lstStyle/>
          <a:p>
            <a:pPr algn="just">
              <a:spcBef>
                <a:spcPts val="0"/>
              </a:spcBef>
            </a:pPr>
            <a:r>
              <a:rPr lang="ro-RO"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Proiectul vizează incluziunea socioeconomică a persoanelor vârstnice din UAT</a:t>
            </a:r>
            <a:r>
              <a:rPr lang="en-US"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a:t>
            </a:r>
            <a:r>
              <a:rPr lang="en-US" sz="240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Rus</a:t>
            </a:r>
            <a:r>
              <a:rPr lang="ro-RO"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prin înființare</a:t>
            </a:r>
            <a:r>
              <a:rPr lang="en-US"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a </a:t>
            </a:r>
            <a:r>
              <a:rPr lang="en-US" sz="2400" noProof="0" dirty="0" err="1">
                <a:solidFill>
                  <a:schemeClr val="tx1"/>
                </a:solidFill>
                <a:latin typeface="Trebuchet MS" panose="020B0603020202020204" pitchFamily="34" charset="0"/>
                <a:ea typeface="Times New Roman" panose="02020603050405020304" pitchFamily="18" charset="0"/>
                <a:cs typeface="Arial" panose="020B0604020202020204" pitchFamily="34" charset="0"/>
              </a:rPr>
              <a:t>unor</a:t>
            </a:r>
            <a:r>
              <a:rPr lang="ro-RO"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servicii sociale la domiciliu, prin echipe mobile, pentru cel puțin 10</a:t>
            </a:r>
            <a:r>
              <a:rPr lang="en-US"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8</a:t>
            </a:r>
            <a:r>
              <a:rPr lang="ro-RO" sz="2400"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rPr>
              <a:t> de vârstnici vulnerabili, inclusiv persoane de etnie romă. Inițiativa contribuie la obiectivele PoIDS 2021–2027 și respectă principiile privind drepturile fundamentale și incluziunea persoanelor cu dizabilități. Pe termen lung, proiectul va îmbunătăți calitatea vieții vârstnicilor și va dezvolta serviciile sociale la nivel local.</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4572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35523"/>
            <a:ext cx="10868890" cy="673582"/>
          </a:xfrm>
        </p:spPr>
        <p:txBody>
          <a:bodyPr>
            <a:normAutofit/>
          </a:bodyPr>
          <a:lstStyle/>
          <a:p>
            <a:pPr algn="ctr"/>
            <a:r>
              <a:rPr lang="ro-RO" sz="3200" b="1" noProof="0" dirty="0"/>
              <a:t>OBIECTIVELE SPECIFICE ALE PROIECTULUI (1)</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311728" y="2110705"/>
            <a:ext cx="11520774" cy="3883695"/>
          </a:xfrm>
        </p:spPr>
        <p:txBody>
          <a:bodyPr>
            <a:noAutofit/>
          </a:bodyPr>
          <a:lstStyle/>
          <a:p>
            <a:pPr algn="just"/>
            <a:r>
              <a:rPr lang="en-US" sz="2000" dirty="0" err="1"/>
              <a:t>Proiectul</a:t>
            </a:r>
            <a:r>
              <a:rPr lang="en-US" sz="2000" dirty="0"/>
              <a:t> </a:t>
            </a:r>
            <a:r>
              <a:rPr lang="en-US" sz="2000" dirty="0" err="1"/>
              <a:t>vizeaza</a:t>
            </a:r>
            <a:r>
              <a:rPr lang="en-US" sz="2000" dirty="0"/>
              <a:t> </a:t>
            </a:r>
            <a:r>
              <a:rPr lang="en-US" sz="2000" dirty="0" err="1"/>
              <a:t>promovarea</a:t>
            </a:r>
            <a:r>
              <a:rPr lang="en-US" sz="2000" dirty="0"/>
              <a:t> </a:t>
            </a:r>
            <a:r>
              <a:rPr lang="en-US" sz="2000" dirty="0" err="1"/>
              <a:t>incluziunii</a:t>
            </a:r>
            <a:r>
              <a:rPr lang="en-US" sz="2000" dirty="0"/>
              <a:t> </a:t>
            </a:r>
            <a:r>
              <a:rPr lang="en-US" sz="2000" dirty="0" err="1"/>
              <a:t>socioeconomice</a:t>
            </a:r>
            <a:r>
              <a:rPr lang="en-US" sz="2000" dirty="0"/>
              <a:t> a </a:t>
            </a:r>
            <a:r>
              <a:rPr lang="en-US" sz="2000" dirty="0" err="1"/>
              <a:t>persoanelor</a:t>
            </a:r>
            <a:r>
              <a:rPr lang="en-US" sz="2000" dirty="0"/>
              <a:t> </a:t>
            </a:r>
            <a:r>
              <a:rPr lang="en-US" sz="2000" dirty="0" err="1"/>
              <a:t>varstnice</a:t>
            </a:r>
            <a:r>
              <a:rPr lang="en-US" sz="2000" dirty="0"/>
              <a:t> </a:t>
            </a:r>
            <a:r>
              <a:rPr lang="en-US" sz="2000" dirty="0" err="1"/>
              <a:t>vulnerabile</a:t>
            </a:r>
            <a:r>
              <a:rPr lang="en-US" sz="2000" dirty="0"/>
              <a:t> din COMUNA Rus prin </a:t>
            </a:r>
            <a:r>
              <a:rPr lang="en-US" sz="2000" dirty="0" err="1"/>
              <a:t>infiintarea</a:t>
            </a:r>
            <a:r>
              <a:rPr lang="en-US" sz="2000" dirty="0"/>
              <a:t> </a:t>
            </a:r>
            <a:r>
              <a:rPr lang="en-US" sz="2000" dirty="0" err="1"/>
              <a:t>serviciului</a:t>
            </a:r>
            <a:r>
              <a:rPr lang="en-US" sz="2000" dirty="0"/>
              <a:t> social de </a:t>
            </a:r>
            <a:r>
              <a:rPr lang="en-US" sz="2000" dirty="0" err="1"/>
              <a:t>ingrijire</a:t>
            </a:r>
            <a:r>
              <a:rPr lang="en-US" sz="2000" dirty="0"/>
              <a:t> la </a:t>
            </a:r>
            <a:r>
              <a:rPr lang="en-US" sz="2000" dirty="0" err="1"/>
              <a:t>domiciliu</a:t>
            </a:r>
            <a:r>
              <a:rPr lang="en-US" sz="2000" dirty="0"/>
              <a:t>,  in maximum 4 </a:t>
            </a:r>
            <a:r>
              <a:rPr lang="en-US" sz="2000" dirty="0" err="1"/>
              <a:t>luni</a:t>
            </a:r>
            <a:r>
              <a:rPr lang="en-US" sz="2000" dirty="0"/>
              <a:t> de la </a:t>
            </a:r>
            <a:r>
              <a:rPr lang="en-US" sz="2000" dirty="0" err="1"/>
              <a:t>semnarea</a:t>
            </a:r>
            <a:r>
              <a:rPr lang="en-US" sz="2000" dirty="0"/>
              <a:t> </a:t>
            </a:r>
            <a:r>
              <a:rPr lang="en-US" sz="2000" dirty="0" err="1"/>
              <a:t>contractului</a:t>
            </a:r>
            <a:r>
              <a:rPr lang="en-US" sz="2000" dirty="0"/>
              <a:t> de </a:t>
            </a:r>
            <a:r>
              <a:rPr lang="en-US" sz="2000" dirty="0" err="1"/>
              <a:t>finantare</a:t>
            </a:r>
            <a:r>
              <a:rPr lang="en-US" sz="2000" dirty="0"/>
              <a:t> si </a:t>
            </a:r>
            <a:r>
              <a:rPr lang="en-US" sz="2000" dirty="0" err="1"/>
              <a:t>consolidarea</a:t>
            </a:r>
            <a:r>
              <a:rPr lang="en-US" sz="2000" dirty="0"/>
              <a:t> </a:t>
            </a:r>
            <a:r>
              <a:rPr lang="en-US" sz="2000" dirty="0" err="1"/>
              <a:t>serviciilor</a:t>
            </a:r>
            <a:r>
              <a:rPr lang="en-US" sz="2000" dirty="0"/>
              <a:t> care </a:t>
            </a:r>
            <a:r>
              <a:rPr lang="en-US" sz="2000" dirty="0" err="1"/>
              <a:t>vizeaza</a:t>
            </a:r>
            <a:r>
              <a:rPr lang="en-US" sz="2000" dirty="0"/>
              <a:t> </a:t>
            </a:r>
            <a:r>
              <a:rPr lang="en-US" sz="2000" dirty="0" err="1"/>
              <a:t>incurajarea</a:t>
            </a:r>
            <a:r>
              <a:rPr lang="en-US" sz="2000" dirty="0"/>
              <a:t> </a:t>
            </a:r>
            <a:r>
              <a:rPr lang="en-US" sz="2000" dirty="0" err="1"/>
              <a:t>participarii</a:t>
            </a:r>
            <a:r>
              <a:rPr lang="en-US" sz="2000" dirty="0"/>
              <a:t> </a:t>
            </a:r>
            <a:r>
              <a:rPr lang="en-US" sz="2000" dirty="0" err="1"/>
              <a:t>varstnicilor</a:t>
            </a:r>
            <a:r>
              <a:rPr lang="en-US" sz="2000" dirty="0"/>
              <a:t> la </a:t>
            </a:r>
            <a:r>
              <a:rPr lang="en-US" sz="2000" dirty="0" err="1"/>
              <a:t>viata</a:t>
            </a:r>
            <a:r>
              <a:rPr lang="en-US" sz="2000" dirty="0"/>
              <a:t> </a:t>
            </a:r>
            <a:r>
              <a:rPr lang="en-US" sz="2000" dirty="0" err="1"/>
              <a:t>sociala</a:t>
            </a:r>
            <a:r>
              <a:rPr lang="en-US" sz="2000" dirty="0"/>
              <a:t> </a:t>
            </a:r>
            <a:r>
              <a:rPr lang="en-US" sz="2000" dirty="0" err="1"/>
              <a:t>activa</a:t>
            </a:r>
            <a:r>
              <a:rPr lang="en-US" sz="2000" dirty="0"/>
              <a:t>, </a:t>
            </a:r>
            <a:r>
              <a:rPr lang="en-US" sz="2000" dirty="0" err="1"/>
              <a:t>prevenirea</a:t>
            </a:r>
            <a:r>
              <a:rPr lang="en-US" sz="2000" dirty="0"/>
              <a:t> </a:t>
            </a:r>
            <a:r>
              <a:rPr lang="en-US" sz="2000" dirty="0" err="1"/>
              <a:t>izolarii</a:t>
            </a:r>
            <a:r>
              <a:rPr lang="en-US" sz="2000" dirty="0"/>
              <a:t> si a </a:t>
            </a:r>
            <a:r>
              <a:rPr lang="en-US" sz="2000" dirty="0" err="1"/>
              <a:t>institutionalizarii</a:t>
            </a:r>
            <a:r>
              <a:rPr lang="en-US" sz="2000" dirty="0"/>
              <a:t>. </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3387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9F580-67F7-09B1-B0D3-150B04569C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5C13D7-4BB5-C29D-9191-82475C192176}"/>
              </a:ext>
            </a:extLst>
          </p:cNvPr>
          <p:cNvSpPr>
            <a:spLocks noGrp="1"/>
          </p:cNvSpPr>
          <p:nvPr>
            <p:ph type="title"/>
          </p:nvPr>
        </p:nvSpPr>
        <p:spPr>
          <a:xfrm>
            <a:off x="311728" y="1335523"/>
            <a:ext cx="10868890" cy="673582"/>
          </a:xfrm>
        </p:spPr>
        <p:txBody>
          <a:bodyPr>
            <a:normAutofit/>
          </a:bodyPr>
          <a:lstStyle/>
          <a:p>
            <a:pPr algn="ctr"/>
            <a:r>
              <a:rPr lang="ro-RO" sz="3200" b="1" noProof="0" dirty="0"/>
              <a:t>OBIECTIVELE SPECIFICE ALE PROIECTULUI (</a:t>
            </a:r>
            <a:r>
              <a:rPr lang="en-US" sz="3200" b="1" noProof="0" dirty="0"/>
              <a:t>2</a:t>
            </a:r>
            <a:r>
              <a:rPr lang="ro-RO" sz="3200" b="1" noProof="0" dirty="0"/>
              <a:t>)</a:t>
            </a:r>
          </a:p>
        </p:txBody>
      </p:sp>
      <p:sp>
        <p:nvSpPr>
          <p:cNvPr id="3" name="Text Placeholder 2">
            <a:extLst>
              <a:ext uri="{FF2B5EF4-FFF2-40B4-BE49-F238E27FC236}">
                <a16:creationId xmlns:a16="http://schemas.microsoft.com/office/drawing/2014/main" id="{870C89AB-DF95-25BC-196A-9B1243C503D8}"/>
              </a:ext>
            </a:extLst>
          </p:cNvPr>
          <p:cNvSpPr>
            <a:spLocks noGrp="1"/>
          </p:cNvSpPr>
          <p:nvPr>
            <p:ph type="body" idx="1"/>
          </p:nvPr>
        </p:nvSpPr>
        <p:spPr>
          <a:xfrm>
            <a:off x="323850" y="2009105"/>
            <a:ext cx="11520774" cy="4312867"/>
          </a:xfrm>
        </p:spPr>
        <p:txBody>
          <a:bodyPr>
            <a:noAutofit/>
          </a:bodyPr>
          <a:lstStyle/>
          <a:p>
            <a:pPr algn="just"/>
            <a:r>
              <a:rPr lang="en-US" sz="1600" dirty="0"/>
              <a:t>OS2 - </a:t>
            </a:r>
            <a:r>
              <a:rPr lang="en-US" sz="1600" dirty="0" err="1"/>
              <a:t>Asigurarea</a:t>
            </a:r>
            <a:r>
              <a:rPr lang="en-US" sz="1600" dirty="0"/>
              <a:t> </a:t>
            </a:r>
            <a:r>
              <a:rPr lang="en-US" sz="1600" dirty="0" err="1"/>
              <a:t>accesului</a:t>
            </a:r>
            <a:r>
              <a:rPr lang="en-US" sz="1600" dirty="0"/>
              <a:t> egal si in </a:t>
            </a:r>
            <a:r>
              <a:rPr lang="en-US" sz="1600" dirty="0" err="1"/>
              <a:t>timp</a:t>
            </a:r>
            <a:r>
              <a:rPr lang="en-US" sz="1600" dirty="0"/>
              <a:t> util la </a:t>
            </a:r>
            <a:r>
              <a:rPr lang="en-US" sz="1600" dirty="0" err="1"/>
              <a:t>servicii</a:t>
            </a:r>
            <a:r>
              <a:rPr lang="en-US" sz="1600" dirty="0"/>
              <a:t> </a:t>
            </a:r>
            <a:r>
              <a:rPr lang="en-US" sz="1600" dirty="0" err="1"/>
              <a:t>sociale</a:t>
            </a:r>
            <a:r>
              <a:rPr lang="en-US" sz="1600" dirty="0"/>
              <a:t> de </a:t>
            </a:r>
            <a:r>
              <a:rPr lang="en-US" sz="1600" dirty="0" err="1"/>
              <a:t>calitate</a:t>
            </a:r>
            <a:r>
              <a:rPr lang="en-US" sz="1600" dirty="0"/>
              <a:t> </a:t>
            </a:r>
            <a:r>
              <a:rPr lang="en-US" sz="1600" dirty="0" err="1"/>
              <a:t>pentru</a:t>
            </a:r>
            <a:r>
              <a:rPr lang="en-US" sz="1600" dirty="0"/>
              <a:t> cel </a:t>
            </a:r>
            <a:r>
              <a:rPr lang="en-US" sz="1600" dirty="0" err="1"/>
              <a:t>putin</a:t>
            </a:r>
            <a:r>
              <a:rPr lang="en-US" sz="1600" dirty="0"/>
              <a:t> 108 </a:t>
            </a:r>
            <a:r>
              <a:rPr lang="en-US" sz="1600" dirty="0" err="1"/>
              <a:t>persoane</a:t>
            </a:r>
            <a:r>
              <a:rPr lang="en-US" sz="1600" dirty="0"/>
              <a:t> </a:t>
            </a:r>
            <a:r>
              <a:rPr lang="en-US" sz="1600" dirty="0" err="1"/>
              <a:t>varstnice</a:t>
            </a:r>
            <a:r>
              <a:rPr lang="en-US" sz="1600" dirty="0"/>
              <a:t> </a:t>
            </a:r>
            <a:r>
              <a:rPr lang="en-US" sz="1600" dirty="0" err="1"/>
              <a:t>vulnerabile</a:t>
            </a:r>
            <a:r>
              <a:rPr lang="en-US" sz="1600" dirty="0"/>
              <a:t> din COMUNA RUS, prin </a:t>
            </a:r>
            <a:r>
              <a:rPr lang="en-US" sz="1600" dirty="0" err="1"/>
              <a:t>furnizarea</a:t>
            </a:r>
            <a:r>
              <a:rPr lang="en-US" sz="1600" dirty="0"/>
              <a:t> de </a:t>
            </a:r>
            <a:r>
              <a:rPr lang="en-US" sz="1600" dirty="0" err="1"/>
              <a:t>servicii</a:t>
            </a:r>
            <a:r>
              <a:rPr lang="en-US" sz="1600" dirty="0"/>
              <a:t> de </a:t>
            </a:r>
            <a:r>
              <a:rPr lang="en-US" sz="1600" dirty="0" err="1"/>
              <a:t>ingrijire</a:t>
            </a:r>
            <a:r>
              <a:rPr lang="en-US" sz="1600" dirty="0"/>
              <a:t> la </a:t>
            </a:r>
            <a:r>
              <a:rPr lang="en-US" sz="1600" dirty="0" err="1"/>
              <a:t>domiciliu</a:t>
            </a:r>
            <a:r>
              <a:rPr lang="en-US" sz="1600" dirty="0"/>
              <a:t>, pe termen lung, prin </a:t>
            </a:r>
            <a:r>
              <a:rPr lang="en-US" sz="1600" dirty="0" err="1"/>
              <a:t>unitati</a:t>
            </a:r>
            <a:r>
              <a:rPr lang="en-US" sz="1600" dirty="0"/>
              <a:t> mobile de </a:t>
            </a:r>
            <a:r>
              <a:rPr lang="en-US" sz="1600" dirty="0" err="1"/>
              <a:t>interventie</a:t>
            </a:r>
            <a:r>
              <a:rPr lang="en-US" sz="1600" dirty="0"/>
              <a:t> la </a:t>
            </a:r>
            <a:r>
              <a:rPr lang="en-US" sz="1600" dirty="0" err="1"/>
              <a:t>domiciliu</a:t>
            </a:r>
            <a:r>
              <a:rPr lang="en-US" sz="1600" dirty="0"/>
              <a:t>. OS2 </a:t>
            </a:r>
            <a:r>
              <a:rPr lang="en-US" sz="1600" dirty="0" err="1"/>
              <a:t>va</a:t>
            </a:r>
            <a:r>
              <a:rPr lang="en-US" sz="1600" dirty="0"/>
              <a:t> fi </a:t>
            </a:r>
            <a:r>
              <a:rPr lang="en-US" sz="1600" dirty="0" err="1"/>
              <a:t>atins</a:t>
            </a:r>
            <a:r>
              <a:rPr lang="en-US" sz="1600" dirty="0"/>
              <a:t> prin </a:t>
            </a:r>
            <a:r>
              <a:rPr lang="en-US" sz="1600" dirty="0" err="1"/>
              <a:t>implementarea</a:t>
            </a:r>
            <a:r>
              <a:rPr lang="en-US" sz="1600" dirty="0"/>
              <a:t> </a:t>
            </a:r>
            <a:r>
              <a:rPr lang="en-US" sz="1600" dirty="0" err="1"/>
              <a:t>activitatii</a:t>
            </a:r>
            <a:r>
              <a:rPr lang="en-US" sz="1600" dirty="0"/>
              <a:t> 4 din </a:t>
            </a:r>
            <a:r>
              <a:rPr lang="en-US" sz="1600" dirty="0" err="1"/>
              <a:t>proiect</a:t>
            </a:r>
            <a:r>
              <a:rPr lang="en-US" sz="1600" dirty="0"/>
              <a:t>, prin </a:t>
            </a:r>
            <a:r>
              <a:rPr lang="en-US" sz="1600" dirty="0" err="1"/>
              <a:t>infiintarea</a:t>
            </a:r>
            <a:r>
              <a:rPr lang="en-US" sz="1600" dirty="0"/>
              <a:t> </a:t>
            </a:r>
            <a:r>
              <a:rPr lang="en-US" sz="1600" dirty="0" err="1"/>
              <a:t>unei</a:t>
            </a:r>
            <a:r>
              <a:rPr lang="en-US" sz="1600" dirty="0"/>
              <a:t> </a:t>
            </a:r>
            <a:r>
              <a:rPr lang="en-US" sz="1600" dirty="0" err="1"/>
              <a:t>unitati</a:t>
            </a:r>
            <a:r>
              <a:rPr lang="en-US" sz="1600" dirty="0"/>
              <a:t> mobile de </a:t>
            </a:r>
            <a:r>
              <a:rPr lang="en-US" sz="1600" dirty="0" err="1"/>
              <a:t>interventie</a:t>
            </a:r>
            <a:r>
              <a:rPr lang="en-US" sz="1600" dirty="0"/>
              <a:t> in </a:t>
            </a:r>
            <a:r>
              <a:rPr lang="en-US" sz="1600" dirty="0" err="1"/>
              <a:t>comunitate</a:t>
            </a:r>
            <a:r>
              <a:rPr lang="en-US" sz="1600" dirty="0"/>
              <a:t>, </a:t>
            </a:r>
            <a:r>
              <a:rPr lang="en-US" sz="1600" dirty="0" err="1"/>
              <a:t>dotata</a:t>
            </a:r>
            <a:r>
              <a:rPr lang="en-US" sz="1600" dirty="0"/>
              <a:t> </a:t>
            </a:r>
            <a:r>
              <a:rPr lang="en-US" sz="1600" dirty="0" err="1"/>
              <a:t>corespunzator</a:t>
            </a:r>
            <a:r>
              <a:rPr lang="en-US" sz="1600" dirty="0"/>
              <a:t>, </a:t>
            </a:r>
            <a:r>
              <a:rPr lang="en-US" sz="1600" dirty="0" err="1"/>
              <a:t>respectiv</a:t>
            </a:r>
            <a:r>
              <a:rPr lang="en-US" sz="1600" dirty="0"/>
              <a:t> un </a:t>
            </a:r>
            <a:r>
              <a:rPr lang="en-US" sz="1600" dirty="0" err="1"/>
              <a:t>autovehicul</a:t>
            </a:r>
            <a:r>
              <a:rPr lang="en-US" sz="1600" dirty="0"/>
              <a:t> </a:t>
            </a:r>
            <a:r>
              <a:rPr lang="en-US" sz="1600" dirty="0" err="1"/>
              <a:t>destinat</a:t>
            </a:r>
            <a:r>
              <a:rPr lang="en-US" sz="1600" dirty="0"/>
              <a:t> </a:t>
            </a:r>
            <a:r>
              <a:rPr lang="en-US" sz="1600" dirty="0" err="1"/>
              <a:t>prestarii</a:t>
            </a:r>
            <a:r>
              <a:rPr lang="en-US" sz="1600" dirty="0"/>
              <a:t> </a:t>
            </a:r>
            <a:r>
              <a:rPr lang="en-US" sz="1600" dirty="0" err="1"/>
              <a:t>serviciilor</a:t>
            </a:r>
            <a:r>
              <a:rPr lang="en-US" sz="1600" dirty="0"/>
              <a:t> de </a:t>
            </a:r>
            <a:r>
              <a:rPr lang="en-US" sz="1600" dirty="0" err="1"/>
              <a:t>ingrijire</a:t>
            </a:r>
            <a:r>
              <a:rPr lang="en-US" sz="1600" dirty="0"/>
              <a:t> la </a:t>
            </a:r>
            <a:r>
              <a:rPr lang="en-US" sz="1600" dirty="0" err="1"/>
              <a:t>domiciliu</a:t>
            </a:r>
            <a:r>
              <a:rPr lang="en-US" sz="1600" dirty="0"/>
              <a:t>, mobilier specific </a:t>
            </a:r>
            <a:r>
              <a:rPr lang="en-US" sz="1600" dirty="0" err="1"/>
              <a:t>pentru</a:t>
            </a:r>
            <a:r>
              <a:rPr lang="en-US" sz="1600" dirty="0"/>
              <a:t> </a:t>
            </a:r>
            <a:r>
              <a:rPr lang="en-US" sz="1600" dirty="0" err="1"/>
              <a:t>asigurarea</a:t>
            </a:r>
            <a:r>
              <a:rPr lang="en-US" sz="1600" dirty="0"/>
              <a:t> </a:t>
            </a:r>
            <a:r>
              <a:rPr lang="en-US" sz="1600" dirty="0" err="1"/>
              <a:t>serviciilor</a:t>
            </a:r>
            <a:r>
              <a:rPr lang="en-US" sz="1600" dirty="0"/>
              <a:t> de </a:t>
            </a:r>
            <a:r>
              <a:rPr lang="en-US" sz="1600" dirty="0" err="1"/>
              <a:t>ingrijire</a:t>
            </a:r>
            <a:r>
              <a:rPr lang="en-US" sz="1600" dirty="0"/>
              <a:t> la </a:t>
            </a:r>
            <a:r>
              <a:rPr lang="en-US" sz="1600" dirty="0" err="1"/>
              <a:t>domiciliu</a:t>
            </a:r>
            <a:r>
              <a:rPr lang="en-US" sz="1600" dirty="0"/>
              <a:t>, </a:t>
            </a:r>
            <a:r>
              <a:rPr lang="en-US" sz="1600" dirty="0" err="1"/>
              <a:t>echipamente</a:t>
            </a:r>
            <a:r>
              <a:rPr lang="en-US" sz="1600" dirty="0"/>
              <a:t> IT (precum laptop-</a:t>
            </a:r>
            <a:r>
              <a:rPr lang="en-US" sz="1600" dirty="0" err="1"/>
              <a:t>uri</a:t>
            </a:r>
            <a:r>
              <a:rPr lang="en-US" sz="1600" dirty="0"/>
              <a:t>, </a:t>
            </a:r>
            <a:r>
              <a:rPr lang="en-US" sz="1600" dirty="0" err="1"/>
              <a:t>conexiune</a:t>
            </a:r>
            <a:r>
              <a:rPr lang="en-US" sz="1600" dirty="0"/>
              <a:t> la internet, </a:t>
            </a:r>
            <a:r>
              <a:rPr lang="en-US" sz="1600" dirty="0" err="1"/>
              <a:t>imprimante</a:t>
            </a:r>
            <a:r>
              <a:rPr lang="en-US" sz="1600" dirty="0"/>
              <a:t> </a:t>
            </a:r>
            <a:r>
              <a:rPr lang="en-US" sz="1600" dirty="0" err="1"/>
              <a:t>portabile</a:t>
            </a:r>
            <a:r>
              <a:rPr lang="en-US" sz="1600" dirty="0"/>
              <a:t>, </a:t>
            </a:r>
            <a:r>
              <a:rPr lang="en-US" sz="1600" dirty="0" err="1"/>
              <a:t>etc</a:t>
            </a:r>
            <a:r>
              <a:rPr lang="en-US" sz="1600" dirty="0"/>
              <a:t>), </a:t>
            </a:r>
            <a:r>
              <a:rPr lang="en-US" sz="1600" dirty="0" err="1"/>
              <a:t>echipamente</a:t>
            </a:r>
            <a:r>
              <a:rPr lang="en-US" sz="1600" dirty="0"/>
              <a:t> si </a:t>
            </a:r>
            <a:r>
              <a:rPr lang="en-US" sz="1600" dirty="0" err="1"/>
              <a:t>materiale</a:t>
            </a:r>
            <a:r>
              <a:rPr lang="en-US" sz="1600" dirty="0"/>
              <a:t> </a:t>
            </a:r>
            <a:r>
              <a:rPr lang="en-US" sz="1600" dirty="0" err="1"/>
              <a:t>medicale</a:t>
            </a:r>
            <a:r>
              <a:rPr lang="en-US" sz="1600" dirty="0"/>
              <a:t> </a:t>
            </a:r>
            <a:r>
              <a:rPr lang="en-US" sz="1600" dirty="0" err="1"/>
              <a:t>specifice</a:t>
            </a:r>
            <a:r>
              <a:rPr lang="en-US" sz="1600" dirty="0"/>
              <a:t> precum: Masa de </a:t>
            </a:r>
            <a:r>
              <a:rPr lang="en-US" sz="1600" dirty="0" err="1"/>
              <a:t>tratament</a:t>
            </a:r>
            <a:r>
              <a:rPr lang="en-US" sz="1600" dirty="0"/>
              <a:t> </a:t>
            </a:r>
            <a:r>
              <a:rPr lang="en-US" sz="1600" dirty="0" err="1"/>
              <a:t>portabila</a:t>
            </a:r>
            <a:r>
              <a:rPr lang="en-US" sz="1600" dirty="0"/>
              <a:t>, </a:t>
            </a:r>
            <a:r>
              <a:rPr lang="en-US" sz="1600" dirty="0" err="1"/>
              <a:t>Saltea</a:t>
            </a:r>
            <a:r>
              <a:rPr lang="en-US" sz="1600" dirty="0"/>
              <a:t> de </a:t>
            </a:r>
            <a:r>
              <a:rPr lang="en-US" sz="1600" dirty="0" err="1"/>
              <a:t>masaj</a:t>
            </a:r>
            <a:r>
              <a:rPr lang="en-US" sz="1600" dirty="0"/>
              <a:t> </a:t>
            </a:r>
            <a:r>
              <a:rPr lang="en-US" sz="1600" dirty="0" err="1"/>
              <a:t>complet</a:t>
            </a:r>
            <a:r>
              <a:rPr lang="en-US" sz="1600" dirty="0"/>
              <a:t> </a:t>
            </a:r>
            <a:r>
              <a:rPr lang="en-US" sz="1600" dirty="0" err="1"/>
              <a:t>echipata</a:t>
            </a:r>
            <a:r>
              <a:rPr lang="en-US" sz="1600" dirty="0"/>
              <a:t>, </a:t>
            </a:r>
            <a:r>
              <a:rPr lang="en-US" sz="1600" dirty="0" err="1"/>
              <a:t>Scaun</a:t>
            </a:r>
            <a:r>
              <a:rPr lang="en-US" sz="1600" dirty="0"/>
              <a:t> de </a:t>
            </a:r>
            <a:r>
              <a:rPr lang="en-US" sz="1600" dirty="0" err="1"/>
              <a:t>terapie</a:t>
            </a:r>
            <a:r>
              <a:rPr lang="en-US" sz="1600" dirty="0"/>
              <a:t> multifunctional, </a:t>
            </a:r>
            <a:r>
              <a:rPr lang="en-US" sz="1600" dirty="0" err="1"/>
              <a:t>Platforma</a:t>
            </a:r>
            <a:r>
              <a:rPr lang="en-US" sz="1600" dirty="0"/>
              <a:t> de </a:t>
            </a:r>
            <a:r>
              <a:rPr lang="en-US" sz="1600" dirty="0" err="1"/>
              <a:t>balans</a:t>
            </a:r>
            <a:r>
              <a:rPr lang="en-US" sz="1600" dirty="0"/>
              <a:t>, Step </a:t>
            </a:r>
            <a:r>
              <a:rPr lang="en-US" sz="1600" dirty="0" err="1"/>
              <a:t>mobil</a:t>
            </a:r>
            <a:r>
              <a:rPr lang="en-US" sz="1600" dirty="0"/>
              <a:t>, </a:t>
            </a:r>
            <a:r>
              <a:rPr lang="en-US" sz="1600" dirty="0" err="1"/>
              <a:t>Aparat</a:t>
            </a:r>
            <a:r>
              <a:rPr lang="en-US" sz="1600" dirty="0"/>
              <a:t> TENS/EMS </a:t>
            </a:r>
            <a:r>
              <a:rPr lang="en-US" sz="1600" dirty="0" err="1"/>
              <a:t>portabil</a:t>
            </a:r>
            <a:r>
              <a:rPr lang="en-US" sz="1600" dirty="0"/>
              <a:t>, </a:t>
            </a:r>
            <a:r>
              <a:rPr lang="en-US" sz="1600" dirty="0" err="1"/>
              <a:t>Ultrasonograf</a:t>
            </a:r>
            <a:r>
              <a:rPr lang="en-US" sz="1600" dirty="0"/>
              <a:t> </a:t>
            </a:r>
            <a:r>
              <a:rPr lang="en-US" sz="1600" dirty="0" err="1"/>
              <a:t>terapeutic</a:t>
            </a:r>
            <a:r>
              <a:rPr lang="en-US" sz="1600" dirty="0"/>
              <a:t> </a:t>
            </a:r>
            <a:r>
              <a:rPr lang="en-US" sz="1600" dirty="0" err="1"/>
              <a:t>portabil</a:t>
            </a:r>
            <a:r>
              <a:rPr lang="en-US" sz="1600" dirty="0"/>
              <a:t>, Laser </a:t>
            </a:r>
            <a:r>
              <a:rPr lang="en-US" sz="1600" dirty="0" err="1"/>
              <a:t>terapie</a:t>
            </a:r>
            <a:r>
              <a:rPr lang="en-US" sz="1600" dirty="0"/>
              <a:t> de </a:t>
            </a:r>
            <a:r>
              <a:rPr lang="en-US" sz="1600" dirty="0" err="1"/>
              <a:t>nivel</a:t>
            </a:r>
            <a:r>
              <a:rPr lang="en-US" sz="1600" dirty="0"/>
              <a:t> </a:t>
            </a:r>
            <a:r>
              <a:rPr lang="en-US" sz="1600" dirty="0" err="1"/>
              <a:t>scazut</a:t>
            </a:r>
            <a:r>
              <a:rPr lang="en-US" sz="1600" dirty="0"/>
              <a:t> (LLLT), </a:t>
            </a:r>
            <a:r>
              <a:rPr lang="en-US" sz="1600" dirty="0" err="1"/>
              <a:t>Dispozitiv</a:t>
            </a:r>
            <a:r>
              <a:rPr lang="en-US" sz="1600" dirty="0"/>
              <a:t> de </a:t>
            </a:r>
            <a:r>
              <a:rPr lang="en-US" sz="1600" dirty="0" err="1"/>
              <a:t>tractionare</a:t>
            </a:r>
            <a:r>
              <a:rPr lang="en-US" sz="1600" dirty="0"/>
              <a:t> </a:t>
            </a:r>
            <a:r>
              <a:rPr lang="en-US" sz="1600" dirty="0" err="1"/>
              <a:t>manuala</a:t>
            </a:r>
            <a:r>
              <a:rPr lang="en-US" sz="1600" dirty="0"/>
              <a:t>, etc. </a:t>
            </a:r>
            <a:r>
              <a:rPr lang="en-US" sz="1600" dirty="0" err="1"/>
              <a:t>Aceste</a:t>
            </a:r>
            <a:r>
              <a:rPr lang="en-US" sz="1600" dirty="0"/>
              <a:t> </a:t>
            </a:r>
            <a:r>
              <a:rPr lang="en-US" sz="1600" dirty="0" err="1"/>
              <a:t>dotari</a:t>
            </a:r>
            <a:r>
              <a:rPr lang="en-US" sz="1600" dirty="0"/>
              <a:t> </a:t>
            </a:r>
            <a:r>
              <a:rPr lang="en-US" sz="1600" dirty="0" err="1"/>
              <a:t>vor</a:t>
            </a:r>
            <a:r>
              <a:rPr lang="en-US" sz="1600" dirty="0"/>
              <a:t> fi </a:t>
            </a:r>
            <a:r>
              <a:rPr lang="en-US" sz="1600" dirty="0" err="1"/>
              <a:t>utilizate</a:t>
            </a:r>
            <a:r>
              <a:rPr lang="en-US" sz="1600" dirty="0"/>
              <a:t> </a:t>
            </a:r>
            <a:r>
              <a:rPr lang="en-US" sz="1600" dirty="0" err="1"/>
              <a:t>pentru</a:t>
            </a:r>
            <a:r>
              <a:rPr lang="en-US" sz="1600" dirty="0"/>
              <a:t> </a:t>
            </a:r>
            <a:r>
              <a:rPr lang="en-US" sz="1600" dirty="0" err="1"/>
              <a:t>furnizarea</a:t>
            </a:r>
            <a:r>
              <a:rPr lang="en-US" sz="1600" dirty="0"/>
              <a:t> </a:t>
            </a:r>
            <a:r>
              <a:rPr lang="en-US" sz="1600" dirty="0" err="1"/>
              <a:t>serviciilor</a:t>
            </a:r>
            <a:r>
              <a:rPr lang="en-US" sz="1600" dirty="0"/>
              <a:t> de </a:t>
            </a:r>
            <a:r>
              <a:rPr lang="en-US" sz="1600" dirty="0" err="1"/>
              <a:t>ingrijire</a:t>
            </a:r>
            <a:r>
              <a:rPr lang="en-US" sz="1600" dirty="0"/>
              <a:t> la </a:t>
            </a:r>
            <a:r>
              <a:rPr lang="en-US" sz="1600" dirty="0" err="1"/>
              <a:t>domiciliu</a:t>
            </a:r>
            <a:r>
              <a:rPr lang="en-US" sz="1600" dirty="0"/>
              <a:t> de </a:t>
            </a:r>
            <a:r>
              <a:rPr lang="en-US" sz="1600" dirty="0" err="1"/>
              <a:t>personalul</a:t>
            </a:r>
            <a:r>
              <a:rPr lang="en-US" sz="1600" dirty="0"/>
              <a:t> </a:t>
            </a:r>
            <a:r>
              <a:rPr lang="en-US" sz="1600" dirty="0" err="1"/>
              <a:t>specializat</a:t>
            </a:r>
            <a:r>
              <a:rPr lang="en-US" sz="1600" dirty="0"/>
              <a:t> in </a:t>
            </a:r>
            <a:r>
              <a:rPr lang="en-US" sz="1600" dirty="0" err="1"/>
              <a:t>domeniu</a:t>
            </a:r>
            <a:r>
              <a:rPr lang="en-US" sz="1600" dirty="0"/>
              <a:t>, </a:t>
            </a:r>
            <a:r>
              <a:rPr lang="en-US" sz="1600" dirty="0" err="1"/>
              <a:t>contractat</a:t>
            </a:r>
            <a:r>
              <a:rPr lang="en-US" sz="1600" dirty="0"/>
              <a:t> in </a:t>
            </a:r>
            <a:r>
              <a:rPr lang="en-US" sz="1600" dirty="0" err="1"/>
              <a:t>cadrul</a:t>
            </a:r>
            <a:r>
              <a:rPr lang="en-US" sz="1600" dirty="0"/>
              <a:t> </a:t>
            </a:r>
            <a:r>
              <a:rPr lang="en-US" sz="1600" dirty="0" err="1"/>
              <a:t>proiectului</a:t>
            </a:r>
            <a:r>
              <a:rPr lang="en-US" sz="1600" dirty="0"/>
              <a:t>: precum </a:t>
            </a:r>
            <a:r>
              <a:rPr lang="en-US" sz="1600" dirty="0" err="1"/>
              <a:t>Kinetoterapeut</a:t>
            </a:r>
            <a:r>
              <a:rPr lang="en-US" sz="1600" dirty="0"/>
              <a:t>, </a:t>
            </a:r>
            <a:r>
              <a:rPr lang="en-US" sz="1600" dirty="0" err="1"/>
              <a:t>Psiholog</a:t>
            </a:r>
            <a:r>
              <a:rPr lang="en-US" sz="1600" dirty="0"/>
              <a:t>, </a:t>
            </a:r>
            <a:r>
              <a:rPr lang="en-US" sz="1600" dirty="0" err="1"/>
              <a:t>Asistent</a:t>
            </a:r>
            <a:r>
              <a:rPr lang="en-US" sz="1600" dirty="0"/>
              <a:t> medical, </a:t>
            </a:r>
            <a:r>
              <a:rPr lang="en-US" sz="1600" dirty="0" err="1"/>
              <a:t>Asistent</a:t>
            </a:r>
            <a:r>
              <a:rPr lang="en-US" sz="1600" dirty="0"/>
              <a:t> social, etc. </a:t>
            </a:r>
            <a:r>
              <a:rPr lang="en-US" sz="1600" dirty="0" err="1"/>
              <a:t>Pentru</a:t>
            </a:r>
            <a:r>
              <a:rPr lang="en-US" sz="1600" dirty="0"/>
              <a:t> </a:t>
            </a:r>
            <a:r>
              <a:rPr lang="en-US" sz="1600" dirty="0" err="1"/>
              <a:t>asigurarea</a:t>
            </a:r>
            <a:r>
              <a:rPr lang="en-US" sz="1600" dirty="0"/>
              <a:t> </a:t>
            </a:r>
            <a:r>
              <a:rPr lang="en-US" sz="1600" dirty="0" err="1"/>
              <a:t>indeplinirii</a:t>
            </a:r>
            <a:r>
              <a:rPr lang="en-US" sz="1600" dirty="0"/>
              <a:t> </a:t>
            </a:r>
            <a:r>
              <a:rPr lang="en-US" sz="1600" dirty="0" err="1"/>
              <a:t>obiectivului</a:t>
            </a:r>
            <a:r>
              <a:rPr lang="en-US" sz="1600" dirty="0"/>
              <a:t> OS2 </a:t>
            </a:r>
            <a:r>
              <a:rPr lang="en-US" sz="1600" dirty="0" err="1"/>
              <a:t>serviciile</a:t>
            </a:r>
            <a:r>
              <a:rPr lang="en-US" sz="1600" dirty="0"/>
              <a:t> </a:t>
            </a:r>
            <a:r>
              <a:rPr lang="en-US" sz="1600" dirty="0" err="1"/>
              <a:t>asigurate</a:t>
            </a:r>
            <a:r>
              <a:rPr lang="en-US" sz="1600" dirty="0"/>
              <a:t> de </a:t>
            </a:r>
            <a:r>
              <a:rPr lang="en-US" sz="1600" dirty="0" err="1"/>
              <a:t>persoanalul</a:t>
            </a:r>
            <a:r>
              <a:rPr lang="en-US" sz="1600" dirty="0"/>
              <a:t> </a:t>
            </a:r>
            <a:r>
              <a:rPr lang="en-US" sz="1600" dirty="0" err="1"/>
              <a:t>contractat</a:t>
            </a:r>
            <a:r>
              <a:rPr lang="en-US" sz="1600" dirty="0"/>
              <a:t> in </a:t>
            </a:r>
            <a:r>
              <a:rPr lang="en-US" sz="1600" dirty="0" err="1"/>
              <a:t>proiect</a:t>
            </a:r>
            <a:r>
              <a:rPr lang="en-US" sz="1600" dirty="0"/>
              <a:t> </a:t>
            </a:r>
            <a:r>
              <a:rPr lang="en-US" sz="1600" dirty="0" err="1"/>
              <a:t>vor</a:t>
            </a:r>
            <a:r>
              <a:rPr lang="en-US" sz="1600" dirty="0"/>
              <a:t> fi </a:t>
            </a:r>
            <a:r>
              <a:rPr lang="en-US" sz="1600" dirty="0" err="1"/>
              <a:t>completate</a:t>
            </a:r>
            <a:r>
              <a:rPr lang="en-US" sz="1600" dirty="0"/>
              <a:t> de </a:t>
            </a:r>
            <a:r>
              <a:rPr lang="en-US" sz="1600" dirty="0" err="1"/>
              <a:t>servicii</a:t>
            </a:r>
            <a:r>
              <a:rPr lang="en-US" sz="1600" dirty="0"/>
              <a:t> </a:t>
            </a:r>
            <a:r>
              <a:rPr lang="en-US" sz="1600" dirty="0" err="1"/>
              <a:t>externalizate</a:t>
            </a:r>
            <a:r>
              <a:rPr lang="en-US" sz="1600" dirty="0"/>
              <a:t> de </a:t>
            </a:r>
            <a:r>
              <a:rPr lang="en-US" sz="1600" dirty="0" err="1"/>
              <a:t>telemedicina</a:t>
            </a:r>
            <a:r>
              <a:rPr lang="en-US" sz="1600" dirty="0"/>
              <a:t> si </a:t>
            </a:r>
            <a:r>
              <a:rPr lang="en-US" sz="1600" dirty="0" err="1"/>
              <a:t>medicina</a:t>
            </a:r>
            <a:r>
              <a:rPr lang="en-US" sz="1600" dirty="0"/>
              <a:t> de </a:t>
            </a:r>
            <a:r>
              <a:rPr lang="en-US" sz="1600" dirty="0" err="1"/>
              <a:t>specialitate</a:t>
            </a:r>
            <a:r>
              <a:rPr lang="en-US" sz="1600" dirty="0"/>
              <a:t> </a:t>
            </a:r>
            <a:r>
              <a:rPr lang="en-US" sz="1600" dirty="0" err="1"/>
              <a:t>ce</a:t>
            </a:r>
            <a:r>
              <a:rPr lang="en-US" sz="1600" dirty="0"/>
              <a:t> </a:t>
            </a:r>
            <a:r>
              <a:rPr lang="en-US" sz="1600" dirty="0" err="1"/>
              <a:t>vor</a:t>
            </a:r>
            <a:r>
              <a:rPr lang="en-US" sz="1600" dirty="0"/>
              <a:t> fi </a:t>
            </a:r>
            <a:r>
              <a:rPr lang="en-US" sz="1600" dirty="0" err="1"/>
              <a:t>asigurate</a:t>
            </a:r>
            <a:r>
              <a:rPr lang="en-US" sz="1600" dirty="0"/>
              <a:t> se </a:t>
            </a:r>
            <a:r>
              <a:rPr lang="en-US" sz="1600" dirty="0" err="1"/>
              <a:t>furnizori</a:t>
            </a:r>
            <a:r>
              <a:rPr lang="en-US" sz="1600" dirty="0"/>
              <a:t> </a:t>
            </a:r>
            <a:r>
              <a:rPr lang="en-US" sz="1600" dirty="0" err="1"/>
              <a:t>specializati</a:t>
            </a:r>
            <a:r>
              <a:rPr lang="en-US" sz="1600" dirty="0"/>
              <a:t> in </a:t>
            </a:r>
            <a:r>
              <a:rPr lang="en-US" sz="1600" dirty="0" err="1"/>
              <a:t>domeniu</a:t>
            </a:r>
            <a:r>
              <a:rPr lang="en-US" sz="1600" dirty="0"/>
              <a:t>. </a:t>
            </a:r>
            <a:r>
              <a:rPr lang="en-US" sz="1600" dirty="0" err="1"/>
              <a:t>Actiunile</a:t>
            </a:r>
            <a:r>
              <a:rPr lang="en-US" sz="1600" dirty="0"/>
              <a:t> </a:t>
            </a:r>
            <a:r>
              <a:rPr lang="en-US" sz="1600" dirty="0" err="1"/>
              <a:t>ce</a:t>
            </a:r>
            <a:r>
              <a:rPr lang="en-US" sz="1600" dirty="0"/>
              <a:t> </a:t>
            </a:r>
            <a:r>
              <a:rPr lang="en-US" sz="1600" dirty="0" err="1"/>
              <a:t>vor</a:t>
            </a:r>
            <a:r>
              <a:rPr lang="en-US" sz="1600" dirty="0"/>
              <a:t> conduce la </a:t>
            </a:r>
            <a:r>
              <a:rPr lang="en-US" sz="1600" dirty="0" err="1"/>
              <a:t>realizarea</a:t>
            </a:r>
            <a:r>
              <a:rPr lang="en-US" sz="1600" dirty="0"/>
              <a:t> </a:t>
            </a:r>
            <a:r>
              <a:rPr lang="en-US" sz="1600" dirty="0" err="1"/>
              <a:t>obiectivului</a:t>
            </a:r>
            <a:r>
              <a:rPr lang="en-US" sz="1600" dirty="0"/>
              <a:t> – </a:t>
            </a:r>
            <a:r>
              <a:rPr lang="en-US" sz="1600" dirty="0" err="1"/>
              <a:t>Furnizarea</a:t>
            </a:r>
            <a:r>
              <a:rPr lang="en-US" sz="1600" dirty="0"/>
              <a:t> de </a:t>
            </a:r>
            <a:r>
              <a:rPr lang="en-US" sz="1600" dirty="0" err="1"/>
              <a:t>sociale</a:t>
            </a:r>
            <a:r>
              <a:rPr lang="en-US" sz="1600" dirty="0"/>
              <a:t> destinate </a:t>
            </a:r>
            <a:r>
              <a:rPr lang="en-US" sz="1600" dirty="0" err="1"/>
              <a:t>persoanelor</a:t>
            </a:r>
            <a:r>
              <a:rPr lang="en-US" sz="1600" dirty="0"/>
              <a:t> </a:t>
            </a:r>
            <a:r>
              <a:rPr lang="en-US" sz="1600" dirty="0" err="1"/>
              <a:t>varstnice</a:t>
            </a:r>
            <a:r>
              <a:rPr lang="en-US" sz="1600" dirty="0"/>
              <a:t> si </a:t>
            </a:r>
            <a:r>
              <a:rPr lang="en-US" sz="1600" dirty="0" err="1"/>
              <a:t>consolidarea</a:t>
            </a:r>
            <a:r>
              <a:rPr lang="en-US" sz="1600" dirty="0"/>
              <a:t> </a:t>
            </a:r>
            <a:r>
              <a:rPr lang="en-US" sz="1600" dirty="0" err="1"/>
              <a:t>serviciilor</a:t>
            </a:r>
            <a:r>
              <a:rPr lang="en-US" sz="1600" dirty="0"/>
              <a:t> care </a:t>
            </a:r>
            <a:r>
              <a:rPr lang="en-US" sz="1600" dirty="0" err="1"/>
              <a:t>vizeaza</a:t>
            </a:r>
            <a:r>
              <a:rPr lang="en-US" sz="1600" dirty="0"/>
              <a:t> </a:t>
            </a:r>
            <a:r>
              <a:rPr lang="en-US" sz="1600" dirty="0" err="1"/>
              <a:t>incurajarea</a:t>
            </a:r>
            <a:r>
              <a:rPr lang="en-US" sz="1600" dirty="0"/>
              <a:t> </a:t>
            </a:r>
            <a:r>
              <a:rPr lang="en-US" sz="1600" dirty="0" err="1"/>
              <a:t>participarii</a:t>
            </a:r>
            <a:r>
              <a:rPr lang="en-US" sz="1600" dirty="0"/>
              <a:t> </a:t>
            </a:r>
            <a:r>
              <a:rPr lang="en-US" sz="1600" dirty="0" err="1"/>
              <a:t>varstnicilor</a:t>
            </a:r>
            <a:r>
              <a:rPr lang="en-US" sz="1600" dirty="0"/>
              <a:t> la </a:t>
            </a:r>
            <a:r>
              <a:rPr lang="en-US" sz="1600" dirty="0" err="1"/>
              <a:t>viata</a:t>
            </a:r>
            <a:r>
              <a:rPr lang="en-US" sz="1600" dirty="0"/>
              <a:t> </a:t>
            </a:r>
            <a:r>
              <a:rPr lang="en-US" sz="1600" dirty="0" err="1"/>
              <a:t>sociala</a:t>
            </a:r>
            <a:r>
              <a:rPr lang="en-US" sz="1600" dirty="0"/>
              <a:t> </a:t>
            </a:r>
            <a:r>
              <a:rPr lang="en-US" sz="1600" dirty="0" err="1"/>
              <a:t>activa</a:t>
            </a:r>
            <a:r>
              <a:rPr lang="en-US" sz="1600" dirty="0"/>
              <a:t>, </a:t>
            </a:r>
            <a:r>
              <a:rPr lang="en-US" sz="1600" dirty="0" err="1"/>
              <a:t>prevenirea</a:t>
            </a:r>
            <a:r>
              <a:rPr lang="en-US" sz="1600" dirty="0"/>
              <a:t> </a:t>
            </a:r>
            <a:r>
              <a:rPr lang="en-US" sz="1600" dirty="0" err="1"/>
              <a:t>izolarii</a:t>
            </a:r>
            <a:r>
              <a:rPr lang="en-US" sz="1600" dirty="0"/>
              <a:t> si a </a:t>
            </a:r>
            <a:r>
              <a:rPr lang="en-US" sz="1600" dirty="0" err="1"/>
              <a:t>institutionalizarii</a:t>
            </a:r>
            <a:r>
              <a:rPr lang="en-US" sz="1600" dirty="0"/>
              <a:t>, conform </a:t>
            </a:r>
            <a:r>
              <a:rPr lang="en-US" sz="1600" dirty="0" err="1"/>
              <a:t>descrierii</a:t>
            </a:r>
            <a:r>
              <a:rPr lang="en-US" sz="1600" dirty="0"/>
              <a:t> </a:t>
            </a:r>
            <a:r>
              <a:rPr lang="en-US" sz="1600" dirty="0" err="1"/>
              <a:t>activitati</a:t>
            </a:r>
            <a:r>
              <a:rPr lang="en-US" sz="1600" dirty="0"/>
              <a:t> 4 din </a:t>
            </a:r>
            <a:r>
              <a:rPr lang="en-US" sz="1600" dirty="0" err="1"/>
              <a:t>proiect</a:t>
            </a:r>
            <a:r>
              <a:rPr lang="en-US" sz="1600" dirty="0"/>
              <a:t>.</a:t>
            </a:r>
            <a:endParaRPr lang="ro-RO" sz="1600" dirty="0">
              <a:solidFill>
                <a:schemeClr val="tx1"/>
              </a:solidFill>
              <a:latin typeface="Trebuchet MS" panose="020B0603020202020204" pitchFamily="34" charset="0"/>
              <a:ea typeface="Times New Roman" panose="02020603050405020304" pitchFamily="18" charset="0"/>
              <a:cs typeface="Arial" panose="020B0604020202020204" pitchFamily="34" charset="0"/>
            </a:endParaRPr>
          </a:p>
          <a:p>
            <a:pPr algn="just"/>
            <a:endParaRPr lang="ro-RO" noProof="0" dirty="0">
              <a:solidFill>
                <a:schemeClr val="tx1"/>
              </a:solidFill>
              <a:latin typeface="Trebuchet MS" panose="020B0603020202020204" pitchFamily="34" charset="0"/>
              <a:ea typeface="Times New Roman" panose="02020603050405020304" pitchFamily="18" charset="0"/>
              <a:cs typeface="Arial" panose="020B0604020202020204" pitchFamily="34" charset="0"/>
            </a:endParaRPr>
          </a:p>
        </p:txBody>
      </p:sp>
      <p:pic>
        <p:nvPicPr>
          <p:cNvPr id="5" name="Picture 2">
            <a:extLst>
              <a:ext uri="{FF2B5EF4-FFF2-40B4-BE49-F238E27FC236}">
                <a16:creationId xmlns:a16="http://schemas.microsoft.com/office/drawing/2014/main" id="{74A7EBF1-093A-5275-46BA-83EAB3730C3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565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54572"/>
            <a:ext cx="11003972" cy="836177"/>
          </a:xfrm>
        </p:spPr>
        <p:txBody>
          <a:bodyPr>
            <a:normAutofit/>
          </a:bodyPr>
          <a:lstStyle/>
          <a:p>
            <a:pPr algn="ctr"/>
            <a:r>
              <a:rPr lang="ro-RO" sz="3200" b="1" noProof="0" dirty="0"/>
              <a:t>INDICATORII DE REALIZARE</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199001" y="2266951"/>
            <a:ext cx="11855624" cy="3452206"/>
          </a:xfrm>
        </p:spPr>
        <p:txBody>
          <a:bodyPr>
            <a:normAutofit/>
          </a:bodyPr>
          <a:lstStyle/>
          <a:p>
            <a:pPr algn="just">
              <a:lnSpc>
                <a:spcPct val="150000"/>
              </a:lnSpc>
              <a:spcBef>
                <a:spcPts val="0"/>
              </a:spcBef>
            </a:pPr>
            <a:r>
              <a:rPr lang="ro-RO" sz="2400" noProof="0" dirty="0">
                <a:solidFill>
                  <a:schemeClr val="tx1"/>
                </a:solidFill>
                <a:latin typeface="Trebuchet MS" panose="020B0603020202020204" pitchFamily="34" charset="0"/>
                <a:cs typeface="Arial" panose="020B0604020202020204" pitchFamily="34" charset="0"/>
              </a:rPr>
              <a:t>6S32_Vârstnici vulnerabili (număr persoane)</a:t>
            </a:r>
          </a:p>
          <a:p>
            <a:pPr algn="l"/>
            <a:r>
              <a:rPr lang="ro-RO" sz="2400" noProof="0" dirty="0">
                <a:solidFill>
                  <a:schemeClr val="tx1"/>
                </a:solidFill>
                <a:latin typeface="Trebuchet MS" panose="020B0603020202020204" pitchFamily="34" charset="0"/>
                <a:cs typeface="Arial" panose="020B0604020202020204" pitchFamily="34" charset="0"/>
              </a:rPr>
              <a:t>Regiune mai putin dezvoltata - Țintă: 10</a:t>
            </a:r>
            <a:r>
              <a:rPr lang="en-US" sz="2400" noProof="0" dirty="0">
                <a:solidFill>
                  <a:schemeClr val="tx1"/>
                </a:solidFill>
                <a:latin typeface="Trebuchet MS" panose="020B0603020202020204" pitchFamily="34" charset="0"/>
                <a:cs typeface="Arial" panose="020B0604020202020204" pitchFamily="34" charset="0"/>
              </a:rPr>
              <a:t>8</a:t>
            </a:r>
            <a:r>
              <a:rPr lang="ro-RO" sz="2400" noProof="0" dirty="0">
                <a:solidFill>
                  <a:schemeClr val="tx1"/>
                </a:solidFill>
                <a:latin typeface="Trebuchet MS" panose="020B0603020202020204" pitchFamily="34" charset="0"/>
                <a:cs typeface="Arial" panose="020B0604020202020204" pitchFamily="34" charset="0"/>
              </a:rPr>
              <a:t>,00 număr persoane</a:t>
            </a:r>
          </a:p>
          <a:p>
            <a:pPr algn="l"/>
            <a:r>
              <a:rPr lang="ro-RO" sz="2400" noProof="0" dirty="0">
                <a:solidFill>
                  <a:schemeClr val="tx1"/>
                </a:solidFill>
                <a:latin typeface="Trebuchet MS" panose="020B0603020202020204" pitchFamily="34" charset="0"/>
                <a:cs typeface="Arial" panose="020B0604020202020204" pitchFamily="34" charset="0"/>
              </a:rPr>
              <a:t>6S32.1_Vârstnici vulnerabili (Roma) </a:t>
            </a:r>
            <a:r>
              <a:rPr lang="en-US" sz="2400" noProof="0" dirty="0">
                <a:solidFill>
                  <a:schemeClr val="tx1"/>
                </a:solidFill>
                <a:latin typeface="Trebuchet MS" panose="020B0603020202020204" pitchFamily="34" charset="0"/>
                <a:cs typeface="Arial" panose="020B0604020202020204" pitchFamily="34" charset="0"/>
              </a:rPr>
              <a:t>11 </a:t>
            </a:r>
            <a:r>
              <a:rPr lang="ro-RO" sz="2400" noProof="0" dirty="0">
                <a:solidFill>
                  <a:schemeClr val="tx1"/>
                </a:solidFill>
                <a:latin typeface="Trebuchet MS" panose="020B0603020202020204" pitchFamily="34" charset="0"/>
                <a:cs typeface="Arial" panose="020B0604020202020204" pitchFamily="34" charset="0"/>
              </a:rPr>
              <a:t>număr persoane</a:t>
            </a:r>
          </a:p>
          <a:p>
            <a:pPr algn="l"/>
            <a:r>
              <a:rPr lang="ro-RO" sz="2400" noProof="0" dirty="0">
                <a:solidFill>
                  <a:schemeClr val="tx1"/>
                </a:solidFill>
                <a:latin typeface="Trebuchet MS" panose="020B0603020202020204" pitchFamily="34" charset="0"/>
                <a:cs typeface="Arial" panose="020B0604020202020204" pitchFamily="34" charset="0"/>
              </a:rPr>
              <a:t>Regiune mai putin dezvoltata - Țintă: 1</a:t>
            </a:r>
            <a:r>
              <a:rPr lang="en-US" sz="2400" noProof="0" dirty="0">
                <a:solidFill>
                  <a:schemeClr val="tx1"/>
                </a:solidFill>
                <a:latin typeface="Trebuchet MS" panose="020B0603020202020204" pitchFamily="34" charset="0"/>
                <a:cs typeface="Arial" panose="020B0604020202020204" pitchFamily="34" charset="0"/>
              </a:rPr>
              <a:t>1</a:t>
            </a:r>
            <a:r>
              <a:rPr lang="ro-RO" sz="2400" noProof="0" dirty="0">
                <a:solidFill>
                  <a:schemeClr val="tx1"/>
                </a:solidFill>
                <a:latin typeface="Trebuchet MS" panose="020B0603020202020204" pitchFamily="34" charset="0"/>
                <a:cs typeface="Arial" panose="020B0604020202020204" pitchFamily="34" charset="0"/>
              </a:rPr>
              <a:t>,00 număr persoane</a:t>
            </a:r>
          </a:p>
          <a:p>
            <a:pPr algn="l"/>
            <a:r>
              <a:rPr lang="ro-RO" sz="2400" noProof="0" dirty="0">
                <a:solidFill>
                  <a:schemeClr val="tx1"/>
                </a:solidFill>
                <a:latin typeface="Trebuchet MS" panose="020B0603020202020204" pitchFamily="34" charset="0"/>
                <a:cs typeface="Arial" panose="020B0604020202020204" pitchFamily="34" charset="0"/>
              </a:rPr>
              <a:t>Regiune mai putin dezvoltata - Țintă: 50,00 număr de persoane</a:t>
            </a:r>
            <a:endParaRPr lang="ro-RO" sz="2400" noProof="0" dirty="0">
              <a:solidFill>
                <a:schemeClr val="tx1"/>
              </a:solidFill>
              <a:cs typeface="Arial" panose="020B0604020202020204"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5333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33B8E-0824-C7B3-BEF5-3579C322681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EB4A9E-14BE-840C-B98B-395542328044}"/>
              </a:ext>
            </a:extLst>
          </p:cNvPr>
          <p:cNvSpPr>
            <a:spLocks noGrp="1"/>
          </p:cNvSpPr>
          <p:nvPr>
            <p:ph type="title"/>
          </p:nvPr>
        </p:nvSpPr>
        <p:spPr>
          <a:xfrm>
            <a:off x="311728" y="1354572"/>
            <a:ext cx="11003972" cy="836177"/>
          </a:xfrm>
        </p:spPr>
        <p:txBody>
          <a:bodyPr>
            <a:normAutofit/>
          </a:bodyPr>
          <a:lstStyle/>
          <a:p>
            <a:pPr algn="ctr"/>
            <a:r>
              <a:rPr lang="en-US" sz="3200" b="1" dirty="0"/>
              <a:t>INDICATORII DE REZULTAT</a:t>
            </a:r>
          </a:p>
        </p:txBody>
      </p:sp>
      <p:sp>
        <p:nvSpPr>
          <p:cNvPr id="3" name="Text Placeholder 2">
            <a:extLst>
              <a:ext uri="{FF2B5EF4-FFF2-40B4-BE49-F238E27FC236}">
                <a16:creationId xmlns:a16="http://schemas.microsoft.com/office/drawing/2014/main" id="{E475D6DE-C2D0-68C6-C5E8-8B22408D81D2}"/>
              </a:ext>
            </a:extLst>
          </p:cNvPr>
          <p:cNvSpPr>
            <a:spLocks noGrp="1"/>
          </p:cNvSpPr>
          <p:nvPr>
            <p:ph type="body" idx="1"/>
          </p:nvPr>
        </p:nvSpPr>
        <p:spPr>
          <a:xfrm>
            <a:off x="168188" y="2209799"/>
            <a:ext cx="11855624" cy="3452206"/>
          </a:xfrm>
        </p:spPr>
        <p:txBody>
          <a:bodyPr>
            <a:normAutofit fontScale="92500" lnSpcReduction="10000"/>
          </a:bodyPr>
          <a:lstStyle/>
          <a:p>
            <a:pPr algn="l"/>
            <a:r>
              <a:rPr lang="en-US" sz="2400" dirty="0">
                <a:solidFill>
                  <a:schemeClr val="tx1"/>
                </a:solidFill>
                <a:latin typeface="Trebuchet MS" panose="020B0603020202020204" pitchFamily="34" charset="0"/>
                <a:cs typeface="Arial" panose="020B0604020202020204" pitchFamily="34" charset="0"/>
              </a:rPr>
              <a:t>Sumar </a:t>
            </a:r>
            <a:r>
              <a:rPr lang="en-US" sz="2400" dirty="0" err="1">
                <a:solidFill>
                  <a:schemeClr val="tx1"/>
                </a:solidFill>
                <a:latin typeface="Trebuchet MS" panose="020B0603020202020204" pitchFamily="34" charset="0"/>
                <a:cs typeface="Arial" panose="020B0604020202020204" pitchFamily="34" charset="0"/>
              </a:rPr>
              <a:t>indicatori</a:t>
            </a:r>
            <a:r>
              <a:rPr lang="en-US" sz="2400" dirty="0">
                <a:solidFill>
                  <a:schemeClr val="tx1"/>
                </a:solidFill>
                <a:latin typeface="Trebuchet MS" panose="020B0603020202020204" pitchFamily="34" charset="0"/>
                <a:cs typeface="Arial" panose="020B0604020202020204" pitchFamily="34" charset="0"/>
              </a:rPr>
              <a:t> de </a:t>
            </a:r>
            <a:r>
              <a:rPr lang="en-US" sz="2400" dirty="0" err="1">
                <a:solidFill>
                  <a:schemeClr val="tx1"/>
                </a:solidFill>
                <a:latin typeface="Trebuchet MS" panose="020B0603020202020204" pitchFamily="34" charset="0"/>
                <a:cs typeface="Arial" panose="020B0604020202020204" pitchFamily="34" charset="0"/>
              </a:rPr>
              <a:t>rezultat</a:t>
            </a:r>
            <a:r>
              <a:rPr lang="en-US" sz="2400" dirty="0">
                <a:solidFill>
                  <a:schemeClr val="tx1"/>
                </a:solidFill>
                <a:latin typeface="Trebuchet MS" panose="020B0603020202020204" pitchFamily="34" charset="0"/>
                <a:cs typeface="Arial" panose="020B0604020202020204" pitchFamily="34" charset="0"/>
              </a:rPr>
              <a:t> (program)</a:t>
            </a:r>
          </a:p>
          <a:p>
            <a:pPr algn="l"/>
            <a:r>
              <a:rPr lang="en-US" sz="2400" dirty="0">
                <a:solidFill>
                  <a:schemeClr val="tx1"/>
                </a:solidFill>
                <a:latin typeface="Trebuchet MS" panose="020B0603020202020204" pitchFamily="34" charset="0"/>
                <a:cs typeface="Arial" panose="020B0604020202020204" pitchFamily="34" charset="0"/>
              </a:rPr>
              <a:t>6S16_Persoane </a:t>
            </a:r>
            <a:r>
              <a:rPr lang="en-US" sz="2400" dirty="0" err="1">
                <a:solidFill>
                  <a:schemeClr val="tx1"/>
                </a:solidFill>
                <a:latin typeface="Trebuchet MS" panose="020B0603020202020204" pitchFamily="34" charset="0"/>
                <a:cs typeface="Arial" panose="020B0604020202020204" pitchFamily="34" charset="0"/>
              </a:rPr>
              <a:t>varstnice</a:t>
            </a:r>
            <a:r>
              <a:rPr lang="en-US" sz="2400" dirty="0">
                <a:solidFill>
                  <a:schemeClr val="tx1"/>
                </a:solidFill>
                <a:latin typeface="Trebuchet MS" panose="020B0603020202020204" pitchFamily="34" charset="0"/>
                <a:cs typeface="Arial" panose="020B0604020202020204" pitchFamily="34" charset="0"/>
              </a:rPr>
              <a:t> a </a:t>
            </a:r>
            <a:r>
              <a:rPr lang="en-US" sz="2400" dirty="0" err="1">
                <a:solidFill>
                  <a:schemeClr val="tx1"/>
                </a:solidFill>
                <a:latin typeface="Trebuchet MS" panose="020B0603020202020204" pitchFamily="34" charset="0"/>
                <a:cs typeface="Arial" panose="020B0604020202020204" pitchFamily="34" charset="0"/>
              </a:rPr>
              <a:t>caror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situatie</a:t>
            </a:r>
            <a:r>
              <a:rPr lang="en-US" sz="2400" dirty="0">
                <a:solidFill>
                  <a:schemeClr val="tx1"/>
                </a:solidFill>
                <a:latin typeface="Trebuchet MS" panose="020B0603020202020204" pitchFamily="34" charset="0"/>
                <a:cs typeface="Arial" panose="020B0604020202020204" pitchFamily="34" charset="0"/>
              </a:rPr>
              <a:t> s-a </a:t>
            </a:r>
            <a:r>
              <a:rPr lang="en-US" sz="2400" dirty="0" err="1">
                <a:solidFill>
                  <a:schemeClr val="tx1"/>
                </a:solidFill>
                <a:latin typeface="Trebuchet MS" panose="020B0603020202020204" pitchFamily="34" charset="0"/>
                <a:cs typeface="Arial" panose="020B0604020202020204" pitchFamily="34" charset="0"/>
              </a:rPr>
              <a:t>ameliorat</a:t>
            </a:r>
            <a:r>
              <a:rPr lang="en-US" sz="2400" dirty="0">
                <a:solidFill>
                  <a:schemeClr val="tx1"/>
                </a:solidFill>
                <a:latin typeface="Trebuchet MS" panose="020B0603020202020204" pitchFamily="34" charset="0"/>
                <a:cs typeface="Arial" panose="020B0604020202020204" pitchFamily="34" charset="0"/>
              </a:rPr>
              <a:t> la </a:t>
            </a:r>
            <a:r>
              <a:rPr lang="en-US" sz="2400" dirty="0" err="1">
                <a:solidFill>
                  <a:schemeClr val="tx1"/>
                </a:solidFill>
                <a:latin typeface="Trebuchet MS" panose="020B0603020202020204" pitchFamily="34" charset="0"/>
                <a:cs typeface="Arial" panose="020B0604020202020204" pitchFamily="34" charset="0"/>
              </a:rPr>
              <a:t>încetarea</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calității</a:t>
            </a:r>
            <a:r>
              <a:rPr lang="en-US" sz="2400" dirty="0">
                <a:solidFill>
                  <a:schemeClr val="tx1"/>
                </a:solidFill>
                <a:latin typeface="Trebuchet MS" panose="020B0603020202020204" pitchFamily="34" charset="0"/>
                <a:cs typeface="Arial" panose="020B0604020202020204" pitchFamily="34" charset="0"/>
              </a:rPr>
              <a:t> de participant (</a:t>
            </a:r>
            <a:r>
              <a:rPr lang="en-US" sz="2400" dirty="0" err="1">
                <a:solidFill>
                  <a:schemeClr val="tx1"/>
                </a:solidFill>
                <a:latin typeface="Trebuchet MS" panose="020B0603020202020204" pitchFamily="34" charset="0"/>
                <a:cs typeface="Arial" panose="020B0604020202020204" pitchFamily="34" charset="0"/>
              </a:rPr>
              <a:t>număr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număr</a:t>
            </a:r>
            <a:r>
              <a:rPr lang="en-US" sz="2400" dirty="0">
                <a:solidFill>
                  <a:schemeClr val="tx1"/>
                </a:solidFill>
                <a:latin typeface="Trebuchet MS" panose="020B0603020202020204" pitchFamily="34" charset="0"/>
                <a:cs typeface="Arial" panose="020B0604020202020204" pitchFamily="34" charset="0"/>
              </a:rPr>
              <a:t>)</a:t>
            </a:r>
          </a:p>
          <a:p>
            <a:pPr algn="l"/>
            <a:r>
              <a:rPr lang="it-IT" sz="2400" dirty="0">
                <a:solidFill>
                  <a:schemeClr val="tx1"/>
                </a:solidFill>
                <a:latin typeface="Trebuchet MS" panose="020B0603020202020204" pitchFamily="34" charset="0"/>
                <a:cs typeface="Arial" panose="020B0604020202020204" pitchFamily="34" charset="0"/>
              </a:rPr>
              <a:t>Regiune mai putin dezvoltata - Țintă: 87,00 număr</a:t>
            </a:r>
          </a:p>
          <a:p>
            <a:pPr algn="l"/>
            <a:r>
              <a:rPr lang="en-US" sz="2400" dirty="0">
                <a:solidFill>
                  <a:schemeClr val="tx1"/>
                </a:solidFill>
                <a:latin typeface="Trebuchet MS" panose="020B0603020202020204" pitchFamily="34" charset="0"/>
                <a:cs typeface="Arial" panose="020B0604020202020204" pitchFamily="34" charset="0"/>
              </a:rPr>
              <a:t>6S16.1_Persoane </a:t>
            </a:r>
            <a:r>
              <a:rPr lang="en-US" sz="2400" dirty="0" err="1">
                <a:solidFill>
                  <a:schemeClr val="tx1"/>
                </a:solidFill>
                <a:latin typeface="Trebuchet MS" panose="020B0603020202020204" pitchFamily="34" charset="0"/>
                <a:cs typeface="Arial" panose="020B0604020202020204" pitchFamily="34" charset="0"/>
              </a:rPr>
              <a:t>vârstnice</a:t>
            </a:r>
            <a:r>
              <a:rPr lang="en-US" sz="2400" dirty="0">
                <a:solidFill>
                  <a:schemeClr val="tx1"/>
                </a:solidFill>
                <a:latin typeface="Trebuchet MS" panose="020B0603020202020204" pitchFamily="34" charset="0"/>
                <a:cs typeface="Arial" panose="020B0604020202020204" pitchFamily="34" charset="0"/>
              </a:rPr>
              <a:t> a </a:t>
            </a:r>
            <a:r>
              <a:rPr lang="en-US" sz="2400" dirty="0" err="1">
                <a:solidFill>
                  <a:schemeClr val="tx1"/>
                </a:solidFill>
                <a:latin typeface="Trebuchet MS" panose="020B0603020202020204" pitchFamily="34" charset="0"/>
                <a:cs typeface="Arial" panose="020B0604020202020204" pitchFamily="34" charset="0"/>
              </a:rPr>
              <a:t>căror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situație</a:t>
            </a:r>
            <a:r>
              <a:rPr lang="en-US" sz="2400" dirty="0">
                <a:solidFill>
                  <a:schemeClr val="tx1"/>
                </a:solidFill>
                <a:latin typeface="Trebuchet MS" panose="020B0603020202020204" pitchFamily="34" charset="0"/>
                <a:cs typeface="Arial" panose="020B0604020202020204" pitchFamily="34" charset="0"/>
              </a:rPr>
              <a:t> s-a </a:t>
            </a:r>
            <a:r>
              <a:rPr lang="en-US" sz="2400" dirty="0" err="1">
                <a:solidFill>
                  <a:schemeClr val="tx1"/>
                </a:solidFill>
                <a:latin typeface="Trebuchet MS" panose="020B0603020202020204" pitchFamily="34" charset="0"/>
                <a:cs typeface="Arial" panose="020B0604020202020204" pitchFamily="34" charset="0"/>
              </a:rPr>
              <a:t>ameliorat</a:t>
            </a:r>
            <a:r>
              <a:rPr lang="en-US" sz="2400" dirty="0">
                <a:solidFill>
                  <a:schemeClr val="tx1"/>
                </a:solidFill>
                <a:latin typeface="Trebuchet MS" panose="020B0603020202020204" pitchFamily="34" charset="0"/>
                <a:cs typeface="Arial" panose="020B0604020202020204" pitchFamily="34" charset="0"/>
              </a:rPr>
              <a:t> la </a:t>
            </a:r>
            <a:r>
              <a:rPr lang="en-US" sz="2400" dirty="0" err="1">
                <a:solidFill>
                  <a:schemeClr val="tx1"/>
                </a:solidFill>
                <a:latin typeface="Trebuchet MS" panose="020B0603020202020204" pitchFamily="34" charset="0"/>
                <a:cs typeface="Arial" panose="020B0604020202020204" pitchFamily="34" charset="0"/>
              </a:rPr>
              <a:t>încetarea</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calității</a:t>
            </a:r>
            <a:r>
              <a:rPr lang="en-US" sz="2400" dirty="0">
                <a:solidFill>
                  <a:schemeClr val="tx1"/>
                </a:solidFill>
                <a:latin typeface="Trebuchet MS" panose="020B0603020202020204" pitchFamily="34" charset="0"/>
                <a:cs typeface="Arial" panose="020B0604020202020204" pitchFamily="34" charset="0"/>
              </a:rPr>
              <a:t> de participant (</a:t>
            </a:r>
            <a:r>
              <a:rPr lang="en-US" sz="2400" dirty="0" err="1">
                <a:solidFill>
                  <a:schemeClr val="tx1"/>
                </a:solidFill>
                <a:latin typeface="Trebuchet MS" panose="020B0603020202020204" pitchFamily="34" charset="0"/>
                <a:cs typeface="Arial" panose="020B0604020202020204" pitchFamily="34" charset="0"/>
              </a:rPr>
              <a:t>roma</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număr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persoane</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număr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persoane</a:t>
            </a:r>
            <a:r>
              <a:rPr lang="en-US" sz="2400" dirty="0">
                <a:solidFill>
                  <a:schemeClr val="tx1"/>
                </a:solidFill>
                <a:latin typeface="Trebuchet MS" panose="020B0603020202020204" pitchFamily="34" charset="0"/>
                <a:cs typeface="Arial" panose="020B0604020202020204" pitchFamily="34" charset="0"/>
              </a:rPr>
              <a:t>)</a:t>
            </a:r>
          </a:p>
          <a:p>
            <a:pPr algn="l"/>
            <a:r>
              <a:rPr lang="en-US" sz="2400" dirty="0" err="1">
                <a:solidFill>
                  <a:schemeClr val="tx1"/>
                </a:solidFill>
                <a:latin typeface="Trebuchet MS" panose="020B0603020202020204" pitchFamily="34" charset="0"/>
                <a:cs typeface="Arial" panose="020B0604020202020204" pitchFamily="34" charset="0"/>
              </a:rPr>
              <a:t>Regiune</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mai</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putin</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dezvoltata</a:t>
            </a:r>
            <a:r>
              <a:rPr lang="en-US" sz="2400" dirty="0">
                <a:solidFill>
                  <a:schemeClr val="tx1"/>
                </a:solidFill>
                <a:latin typeface="Trebuchet MS" panose="020B0603020202020204" pitchFamily="34" charset="0"/>
                <a:cs typeface="Arial" panose="020B0604020202020204" pitchFamily="34" charset="0"/>
              </a:rPr>
              <a:t> - </a:t>
            </a:r>
            <a:r>
              <a:rPr lang="en-US" sz="2400" dirty="0" err="1">
                <a:solidFill>
                  <a:schemeClr val="tx1"/>
                </a:solidFill>
                <a:latin typeface="Trebuchet MS" panose="020B0603020202020204" pitchFamily="34" charset="0"/>
                <a:cs typeface="Arial" panose="020B0604020202020204" pitchFamily="34" charset="0"/>
              </a:rPr>
              <a:t>Țintă</a:t>
            </a:r>
            <a:r>
              <a:rPr lang="en-US" sz="2400" dirty="0">
                <a:solidFill>
                  <a:schemeClr val="tx1"/>
                </a:solidFill>
                <a:latin typeface="Trebuchet MS" panose="020B0603020202020204" pitchFamily="34" charset="0"/>
                <a:cs typeface="Arial" panose="020B0604020202020204" pitchFamily="34" charset="0"/>
              </a:rPr>
              <a:t>: 9,00 </a:t>
            </a:r>
            <a:r>
              <a:rPr lang="en-US" sz="2400" dirty="0" err="1">
                <a:solidFill>
                  <a:schemeClr val="tx1"/>
                </a:solidFill>
                <a:latin typeface="Trebuchet MS" panose="020B0603020202020204" pitchFamily="34" charset="0"/>
                <a:cs typeface="Arial" panose="020B0604020202020204" pitchFamily="34" charset="0"/>
              </a:rPr>
              <a:t>număr</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persoane</a:t>
            </a:r>
            <a:endParaRPr lang="en-US" sz="2400" dirty="0">
              <a:solidFill>
                <a:schemeClr val="tx1"/>
              </a:solidFill>
              <a:latin typeface="Trebuchet MS" panose="020B0603020202020204" pitchFamily="34" charset="0"/>
              <a:cs typeface="Arial" panose="020B0604020202020204" pitchFamily="34" charset="0"/>
            </a:endParaRPr>
          </a:p>
          <a:p>
            <a:pPr algn="l"/>
            <a:r>
              <a:rPr lang="en-US" sz="2400" dirty="0">
                <a:solidFill>
                  <a:schemeClr val="tx1"/>
                </a:solidFill>
                <a:latin typeface="Trebuchet MS" panose="020B0603020202020204" pitchFamily="34" charset="0"/>
                <a:cs typeface="Arial" panose="020B0604020202020204" pitchFamily="34" charset="0"/>
              </a:rPr>
              <a:t>6S9_Număr </a:t>
            </a:r>
            <a:r>
              <a:rPr lang="en-US" sz="2400" dirty="0" err="1">
                <a:solidFill>
                  <a:schemeClr val="tx1"/>
                </a:solidFill>
                <a:latin typeface="Trebuchet MS" panose="020B0603020202020204" pitchFamily="34" charset="0"/>
                <a:cs typeface="Arial" panose="020B0604020202020204" pitchFamily="34" charset="0"/>
              </a:rPr>
              <a:t>anual</a:t>
            </a:r>
            <a:r>
              <a:rPr lang="en-US" sz="2400" dirty="0">
                <a:solidFill>
                  <a:schemeClr val="tx1"/>
                </a:solidFill>
                <a:latin typeface="Trebuchet MS" panose="020B0603020202020204" pitchFamily="34" charset="0"/>
                <a:cs typeface="Arial" panose="020B0604020202020204" pitchFamily="34" charset="0"/>
              </a:rPr>
              <a:t> de </a:t>
            </a:r>
            <a:r>
              <a:rPr lang="en-US" sz="2400" dirty="0" err="1">
                <a:solidFill>
                  <a:schemeClr val="tx1"/>
                </a:solidFill>
                <a:latin typeface="Trebuchet MS" panose="020B0603020202020204" pitchFamily="34" charset="0"/>
                <a:cs typeface="Arial" panose="020B0604020202020204" pitchFamily="34" charset="0"/>
              </a:rPr>
              <a:t>utilizatori</a:t>
            </a:r>
            <a:r>
              <a:rPr lang="en-US" sz="2400" dirty="0">
                <a:solidFill>
                  <a:schemeClr val="tx1"/>
                </a:solidFill>
                <a:latin typeface="Trebuchet MS" panose="020B0603020202020204" pitchFamily="34" charset="0"/>
                <a:cs typeface="Arial" panose="020B0604020202020204" pitchFamily="34" charset="0"/>
              </a:rPr>
              <a:t> ai </a:t>
            </a:r>
            <a:r>
              <a:rPr lang="en-US" sz="2400" dirty="0" err="1">
                <a:solidFill>
                  <a:schemeClr val="tx1"/>
                </a:solidFill>
                <a:latin typeface="Trebuchet MS" panose="020B0603020202020204" pitchFamily="34" charset="0"/>
                <a:cs typeface="Arial" panose="020B0604020202020204" pitchFamily="34" charset="0"/>
              </a:rPr>
              <a:t>unităților</a:t>
            </a:r>
            <a:r>
              <a:rPr lang="en-US" sz="2400" dirty="0">
                <a:solidFill>
                  <a:schemeClr val="tx1"/>
                </a:solidFill>
                <a:latin typeface="Trebuchet MS" panose="020B0603020202020204" pitchFamily="34" charset="0"/>
                <a:cs typeface="Arial" panose="020B0604020202020204" pitchFamily="34" charset="0"/>
              </a:rPr>
              <a:t> de </a:t>
            </a:r>
            <a:r>
              <a:rPr lang="en-US" sz="2400" dirty="0" err="1">
                <a:solidFill>
                  <a:schemeClr val="tx1"/>
                </a:solidFill>
                <a:latin typeface="Trebuchet MS" panose="020B0603020202020204" pitchFamily="34" charset="0"/>
                <a:cs typeface="Arial" panose="020B0604020202020204" pitchFamily="34" charset="0"/>
              </a:rPr>
              <a:t>asistență</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socială</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noi</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sau</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modernizate</a:t>
            </a:r>
            <a:r>
              <a:rPr lang="en-US" sz="2400" dirty="0">
                <a:solidFill>
                  <a:schemeClr val="tx1"/>
                </a:solidFill>
                <a:latin typeface="Trebuchet MS" panose="020B0603020202020204" pitchFamily="34" charset="0"/>
                <a:cs typeface="Arial" panose="020B0604020202020204" pitchFamily="34" charset="0"/>
              </a:rPr>
              <a:t> (</a:t>
            </a:r>
            <a:r>
              <a:rPr lang="en-US" sz="2400" dirty="0" err="1">
                <a:solidFill>
                  <a:schemeClr val="tx1"/>
                </a:solidFill>
                <a:latin typeface="Trebuchet MS" panose="020B0603020202020204" pitchFamily="34" charset="0"/>
                <a:cs typeface="Arial" panose="020B0604020202020204" pitchFamily="34" charset="0"/>
              </a:rPr>
              <a:t>utilizatori</a:t>
            </a:r>
            <a:r>
              <a:rPr lang="en-US" sz="2400" dirty="0">
                <a:solidFill>
                  <a:schemeClr val="tx1"/>
                </a:solidFill>
                <a:latin typeface="Trebuchet MS" panose="020B0603020202020204" pitchFamily="34" charset="0"/>
                <a:cs typeface="Arial" panose="020B0604020202020204" pitchFamily="34" charset="0"/>
              </a:rPr>
              <a:t>/an) (</a:t>
            </a:r>
            <a:r>
              <a:rPr lang="en-US" sz="2400" dirty="0" err="1">
                <a:solidFill>
                  <a:schemeClr val="tx1"/>
                </a:solidFill>
                <a:latin typeface="Trebuchet MS" panose="020B0603020202020204" pitchFamily="34" charset="0"/>
                <a:cs typeface="Arial" panose="020B0604020202020204" pitchFamily="34" charset="0"/>
              </a:rPr>
              <a:t>utilizatori</a:t>
            </a:r>
            <a:r>
              <a:rPr lang="en-US" sz="2400" dirty="0">
                <a:solidFill>
                  <a:schemeClr val="tx1"/>
                </a:solidFill>
                <a:latin typeface="Trebuchet MS" panose="020B0603020202020204" pitchFamily="34" charset="0"/>
                <a:cs typeface="Arial" panose="020B0604020202020204" pitchFamily="34" charset="0"/>
              </a:rPr>
              <a:t>/an)</a:t>
            </a:r>
          </a:p>
          <a:p>
            <a:pPr algn="l"/>
            <a:r>
              <a:rPr lang="it-IT" sz="2400" dirty="0">
                <a:solidFill>
                  <a:schemeClr val="tx1"/>
                </a:solidFill>
                <a:latin typeface="Trebuchet MS" panose="020B0603020202020204" pitchFamily="34" charset="0"/>
                <a:cs typeface="Arial" panose="020B0604020202020204" pitchFamily="34" charset="0"/>
              </a:rPr>
              <a:t>Regiune mai putin dezvoltata - Țintă: 600,00 utilizatori/an</a:t>
            </a:r>
            <a:endParaRPr lang="vi-VN" sz="2400" dirty="0">
              <a:solidFill>
                <a:schemeClr val="tx1"/>
              </a:solidFill>
              <a:cs typeface="Arial" panose="020B0604020202020204" pitchFamily="34" charset="0"/>
            </a:endParaRPr>
          </a:p>
        </p:txBody>
      </p:sp>
      <p:pic>
        <p:nvPicPr>
          <p:cNvPr id="5" name="Picture 2">
            <a:extLst>
              <a:ext uri="{FF2B5EF4-FFF2-40B4-BE49-F238E27FC236}">
                <a16:creationId xmlns:a16="http://schemas.microsoft.com/office/drawing/2014/main" id="{0D31931F-C988-7FB5-7511-EB36E23747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520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54573"/>
            <a:ext cx="10868890" cy="673582"/>
          </a:xfrm>
        </p:spPr>
        <p:txBody>
          <a:bodyPr>
            <a:normAutofit/>
          </a:bodyPr>
          <a:lstStyle/>
          <a:p>
            <a:pPr algn="ctr"/>
            <a:r>
              <a:rPr lang="en-US" sz="3200" b="1" dirty="0"/>
              <a:t>ACTIVITATILE PROIECTULUI </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0" y="1976272"/>
            <a:ext cx="11637819" cy="4208397"/>
          </a:xfrm>
        </p:spPr>
        <p:txBody>
          <a:bodyPr>
            <a:normAutofit/>
          </a:bodyPr>
          <a:lstStyle/>
          <a:p>
            <a:pPr>
              <a:buNone/>
            </a:pPr>
            <a:r>
              <a:rPr lang="en-US" sz="2400" b="1" dirty="0" err="1">
                <a:solidFill>
                  <a:schemeClr val="tx1"/>
                </a:solidFill>
              </a:rPr>
              <a:t>Activitatea</a:t>
            </a:r>
            <a:r>
              <a:rPr lang="en-US" sz="2400" b="1" dirty="0">
                <a:solidFill>
                  <a:schemeClr val="tx1"/>
                </a:solidFill>
              </a:rPr>
              <a:t> 1 – </a:t>
            </a:r>
            <a:r>
              <a:rPr lang="en-US" sz="2400" b="1" dirty="0" err="1">
                <a:solidFill>
                  <a:schemeClr val="tx1"/>
                </a:solidFill>
              </a:rPr>
              <a:t>Managementul</a:t>
            </a:r>
            <a:r>
              <a:rPr lang="en-US" sz="2400" b="1" dirty="0">
                <a:solidFill>
                  <a:schemeClr val="tx1"/>
                </a:solidFill>
              </a:rPr>
              <a:t> </a:t>
            </a:r>
            <a:r>
              <a:rPr lang="en-US" sz="2400" b="1" dirty="0" err="1">
                <a:solidFill>
                  <a:schemeClr val="tx1"/>
                </a:solidFill>
              </a:rPr>
              <a:t>proiectului</a:t>
            </a:r>
            <a:r>
              <a:rPr lang="en-US" sz="2400" b="1" dirty="0">
                <a:solidFill>
                  <a:schemeClr val="tx1"/>
                </a:solidFill>
              </a:rPr>
              <a:t> </a:t>
            </a:r>
            <a:r>
              <a:rPr lang="en-US" sz="2400" b="1" dirty="0" err="1">
                <a:solidFill>
                  <a:schemeClr val="tx1"/>
                </a:solidFill>
              </a:rPr>
              <a:t>și</a:t>
            </a:r>
            <a:r>
              <a:rPr lang="en-US" sz="2400" b="1" dirty="0">
                <a:solidFill>
                  <a:schemeClr val="tx1"/>
                </a:solidFill>
              </a:rPr>
              <a:t> </a:t>
            </a:r>
            <a:r>
              <a:rPr lang="en-US" sz="2400" b="1" dirty="0" err="1">
                <a:solidFill>
                  <a:schemeClr val="tx1"/>
                </a:solidFill>
              </a:rPr>
              <a:t>activități</a:t>
            </a:r>
            <a:r>
              <a:rPr lang="en-US" sz="2400" b="1" dirty="0">
                <a:solidFill>
                  <a:schemeClr val="tx1"/>
                </a:solidFill>
              </a:rPr>
              <a:t> </a:t>
            </a:r>
            <a:r>
              <a:rPr lang="en-US" sz="2400" b="1" dirty="0" err="1">
                <a:solidFill>
                  <a:schemeClr val="tx1"/>
                </a:solidFill>
              </a:rPr>
              <a:t>suport</a:t>
            </a:r>
            <a:endParaRPr lang="en-US" sz="2400" b="1" dirty="0">
              <a:solidFill>
                <a:schemeClr val="tx1"/>
              </a:solidFill>
            </a:endParaRP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01-06-2026</a:t>
            </a: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30-11-2029</a:t>
            </a:r>
            <a:endParaRPr lang="ro-RO" sz="2400" b="1" dirty="0">
              <a:solidFill>
                <a:schemeClr val="tx1"/>
              </a:solidFill>
            </a:endParaRPr>
          </a:p>
          <a:p>
            <a:pPr algn="l"/>
            <a:r>
              <a:rPr lang="en-US" sz="2400" b="1" dirty="0">
                <a:solidFill>
                  <a:schemeClr val="tx1"/>
                </a:solidFill>
              </a:rPr>
              <a:t>1.1 </a:t>
            </a:r>
            <a:r>
              <a:rPr lang="en-US" sz="2400" b="1" dirty="0" err="1">
                <a:solidFill>
                  <a:schemeClr val="tx1"/>
                </a:solidFill>
              </a:rPr>
              <a:t>Managementul</a:t>
            </a:r>
            <a:r>
              <a:rPr lang="en-US" sz="2400" b="1" dirty="0">
                <a:solidFill>
                  <a:schemeClr val="tx1"/>
                </a:solidFill>
              </a:rPr>
              <a:t> general al </a:t>
            </a:r>
            <a:r>
              <a:rPr lang="en-US" sz="2400" b="1" dirty="0" err="1">
                <a:solidFill>
                  <a:schemeClr val="tx1"/>
                </a:solidFill>
              </a:rPr>
              <a:t>proiectului</a:t>
            </a:r>
            <a:endParaRPr lang="en-US" sz="2400" b="1" dirty="0">
              <a:solidFill>
                <a:schemeClr val="tx1"/>
              </a:solidFill>
            </a:endParaRPr>
          </a:p>
          <a:p>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01-06-2026 </a:t>
            </a:r>
            <a:endParaRPr lang="ro-RO" sz="2400" b="1" dirty="0">
              <a:solidFill>
                <a:schemeClr val="tx1"/>
              </a:solidFill>
            </a:endParaRPr>
          </a:p>
          <a:p>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30-11-2029</a:t>
            </a:r>
            <a:endParaRPr lang="ro-RO" sz="2400" b="1" dirty="0">
              <a:solidFill>
                <a:schemeClr val="tx1"/>
              </a:solidFill>
            </a:endParaRPr>
          </a:p>
          <a:p>
            <a:pPr>
              <a:buFont typeface="Arial" panose="020B0604020202020204" pitchFamily="34" charset="0"/>
              <a:buChar char="•"/>
            </a:pPr>
            <a:r>
              <a:rPr lang="en-US" sz="2400" b="1" dirty="0">
                <a:solidFill>
                  <a:schemeClr val="tx1"/>
                </a:solidFill>
              </a:rPr>
              <a:t>1.2 </a:t>
            </a:r>
            <a:r>
              <a:rPr lang="en-US" sz="2400" b="1" dirty="0" err="1">
                <a:solidFill>
                  <a:schemeClr val="tx1"/>
                </a:solidFill>
              </a:rPr>
              <a:t>Managementul</a:t>
            </a:r>
            <a:r>
              <a:rPr lang="en-US" sz="2400" b="1" dirty="0">
                <a:solidFill>
                  <a:schemeClr val="tx1"/>
                </a:solidFill>
              </a:rPr>
              <a:t> </a:t>
            </a:r>
            <a:r>
              <a:rPr lang="en-US" sz="2400" b="1" dirty="0" err="1">
                <a:solidFill>
                  <a:schemeClr val="tx1"/>
                </a:solidFill>
              </a:rPr>
              <a:t>financiar</a:t>
            </a:r>
            <a:r>
              <a:rPr lang="en-US" sz="2400" b="1" dirty="0">
                <a:solidFill>
                  <a:schemeClr val="tx1"/>
                </a:solidFill>
              </a:rPr>
              <a:t>, </a:t>
            </a:r>
            <a:r>
              <a:rPr lang="en-US" sz="2400" b="1" dirty="0" err="1">
                <a:solidFill>
                  <a:schemeClr val="tx1"/>
                </a:solidFill>
              </a:rPr>
              <a:t>raportare</a:t>
            </a:r>
            <a:r>
              <a:rPr lang="en-US" sz="2400" b="1" dirty="0">
                <a:solidFill>
                  <a:schemeClr val="tx1"/>
                </a:solidFill>
              </a:rPr>
              <a:t> </a:t>
            </a:r>
            <a:r>
              <a:rPr lang="en-US" sz="2400" b="1" dirty="0" err="1">
                <a:solidFill>
                  <a:schemeClr val="tx1"/>
                </a:solidFill>
              </a:rPr>
              <a:t>și</a:t>
            </a:r>
            <a:r>
              <a:rPr lang="en-US" sz="2400" b="1" dirty="0">
                <a:solidFill>
                  <a:schemeClr val="tx1"/>
                </a:solidFill>
              </a:rPr>
              <a:t> </a:t>
            </a:r>
            <a:r>
              <a:rPr lang="en-US" sz="2400" b="1" dirty="0" err="1">
                <a:solidFill>
                  <a:schemeClr val="tx1"/>
                </a:solidFill>
              </a:rPr>
              <a:t>achiziții</a:t>
            </a:r>
            <a:endParaRPr lang="en-US" sz="2400" b="1" dirty="0">
              <a:solidFill>
                <a:schemeClr val="tx1"/>
              </a:solidFill>
            </a:endParaRPr>
          </a:p>
          <a:p>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01-06-2026</a:t>
            </a:r>
            <a:endParaRPr lang="ro-RO" sz="2400" b="1" dirty="0">
              <a:solidFill>
                <a:schemeClr val="tx1"/>
              </a:solidFill>
            </a:endParaRPr>
          </a:p>
          <a:p>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30-11-2029</a:t>
            </a:r>
            <a:endParaRPr lang="ro-RO" sz="2400" b="1" dirty="0">
              <a:solidFill>
                <a:schemeClr val="tx1"/>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14220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11775-819C-0593-A8DC-022B5CE05C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780081-F3DE-A083-4F45-E30FF777AEB3}"/>
              </a:ext>
            </a:extLst>
          </p:cNvPr>
          <p:cNvSpPr>
            <a:spLocks noGrp="1"/>
          </p:cNvSpPr>
          <p:nvPr>
            <p:ph type="title"/>
          </p:nvPr>
        </p:nvSpPr>
        <p:spPr>
          <a:xfrm>
            <a:off x="311728" y="1354573"/>
            <a:ext cx="10868890" cy="673582"/>
          </a:xfrm>
        </p:spPr>
        <p:txBody>
          <a:bodyPr>
            <a:normAutofit/>
          </a:bodyPr>
          <a:lstStyle/>
          <a:p>
            <a:pPr algn="ctr"/>
            <a:r>
              <a:rPr lang="en-US" sz="3200" b="1" dirty="0"/>
              <a:t>ACTIVITATILE PROIECTULUI </a:t>
            </a:r>
          </a:p>
        </p:txBody>
      </p:sp>
      <p:sp>
        <p:nvSpPr>
          <p:cNvPr id="3" name="Text Placeholder 2">
            <a:extLst>
              <a:ext uri="{FF2B5EF4-FFF2-40B4-BE49-F238E27FC236}">
                <a16:creationId xmlns:a16="http://schemas.microsoft.com/office/drawing/2014/main" id="{134D2639-A2D1-D91E-826F-FBF2585E2C79}"/>
              </a:ext>
            </a:extLst>
          </p:cNvPr>
          <p:cNvSpPr>
            <a:spLocks noGrp="1"/>
          </p:cNvSpPr>
          <p:nvPr>
            <p:ph type="body" idx="1"/>
          </p:nvPr>
        </p:nvSpPr>
        <p:spPr>
          <a:xfrm>
            <a:off x="0" y="1976272"/>
            <a:ext cx="11637819" cy="3892513"/>
          </a:xfrm>
        </p:spPr>
        <p:txBody>
          <a:bodyPr>
            <a:normAutofit/>
          </a:bodyPr>
          <a:lstStyle/>
          <a:p>
            <a:pPr>
              <a:buNone/>
            </a:pPr>
            <a:r>
              <a:rPr lang="en-US" sz="2400" b="1" dirty="0" err="1">
                <a:solidFill>
                  <a:schemeClr val="tx1"/>
                </a:solidFill>
              </a:rPr>
              <a:t>Activitatea</a:t>
            </a:r>
            <a:r>
              <a:rPr lang="en-US" sz="2400" b="1" dirty="0">
                <a:solidFill>
                  <a:schemeClr val="tx1"/>
                </a:solidFill>
              </a:rPr>
              <a:t> 2 – </a:t>
            </a:r>
            <a:r>
              <a:rPr lang="en-US" sz="2400" b="1" dirty="0" err="1">
                <a:solidFill>
                  <a:schemeClr val="tx1"/>
                </a:solidFill>
              </a:rPr>
              <a:t>Informarea</a:t>
            </a:r>
            <a:r>
              <a:rPr lang="en-US" sz="2400" b="1" dirty="0">
                <a:solidFill>
                  <a:schemeClr val="tx1"/>
                </a:solidFill>
              </a:rPr>
              <a:t> </a:t>
            </a:r>
            <a:r>
              <a:rPr lang="en-US" sz="2400" b="1" dirty="0" err="1">
                <a:solidFill>
                  <a:schemeClr val="tx1"/>
                </a:solidFill>
              </a:rPr>
              <a:t>și</a:t>
            </a:r>
            <a:r>
              <a:rPr lang="en-US" sz="2400" b="1" dirty="0">
                <a:solidFill>
                  <a:schemeClr val="tx1"/>
                </a:solidFill>
              </a:rPr>
              <a:t> </a:t>
            </a:r>
            <a:r>
              <a:rPr lang="en-US" sz="2400" b="1" dirty="0" err="1">
                <a:solidFill>
                  <a:schemeClr val="tx1"/>
                </a:solidFill>
              </a:rPr>
              <a:t>publicitatea</a:t>
            </a:r>
            <a:r>
              <a:rPr lang="en-US" sz="2400" b="1" dirty="0">
                <a:solidFill>
                  <a:schemeClr val="tx1"/>
                </a:solidFill>
              </a:rPr>
              <a:t> </a:t>
            </a:r>
            <a:r>
              <a:rPr lang="en-US" sz="2400" b="1" dirty="0" err="1">
                <a:solidFill>
                  <a:schemeClr val="tx1"/>
                </a:solidFill>
              </a:rPr>
              <a:t>proiectului</a:t>
            </a:r>
            <a:endParaRPr lang="en-US" sz="2400" b="1" dirty="0">
              <a:solidFill>
                <a:schemeClr val="tx1"/>
              </a:solidFill>
            </a:endParaRP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01-02-2026</a:t>
            </a: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30-11-2029</a:t>
            </a:r>
            <a:endParaRPr lang="ro-RO" sz="2400" b="1" dirty="0">
              <a:solidFill>
                <a:schemeClr val="tx1"/>
              </a:solidFill>
            </a:endParaRPr>
          </a:p>
          <a:p>
            <a:pPr algn="l"/>
            <a:r>
              <a:rPr lang="en-US" sz="2400" b="1" dirty="0">
                <a:solidFill>
                  <a:schemeClr val="tx1"/>
                </a:solidFill>
              </a:rPr>
              <a:t>2.1 </a:t>
            </a:r>
            <a:r>
              <a:rPr lang="en-US" sz="2400" b="1" dirty="0" err="1">
                <a:solidFill>
                  <a:schemeClr val="tx1"/>
                </a:solidFill>
              </a:rPr>
              <a:t>Informarea</a:t>
            </a:r>
            <a:r>
              <a:rPr lang="en-US" sz="2400" b="1" dirty="0">
                <a:solidFill>
                  <a:schemeClr val="tx1"/>
                </a:solidFill>
              </a:rPr>
              <a:t> </a:t>
            </a:r>
            <a:r>
              <a:rPr lang="en-US" sz="2400" b="1" dirty="0" err="1">
                <a:solidFill>
                  <a:schemeClr val="tx1"/>
                </a:solidFill>
              </a:rPr>
              <a:t>și</a:t>
            </a:r>
            <a:r>
              <a:rPr lang="en-US" sz="2400" b="1" dirty="0">
                <a:solidFill>
                  <a:schemeClr val="tx1"/>
                </a:solidFill>
              </a:rPr>
              <a:t> </a:t>
            </a:r>
            <a:r>
              <a:rPr lang="en-US" sz="2400" b="1" dirty="0" err="1">
                <a:solidFill>
                  <a:schemeClr val="tx1"/>
                </a:solidFill>
              </a:rPr>
              <a:t>publicitatea</a:t>
            </a:r>
            <a:r>
              <a:rPr lang="en-US" sz="2400" b="1" dirty="0">
                <a:solidFill>
                  <a:schemeClr val="tx1"/>
                </a:solidFill>
              </a:rPr>
              <a:t> </a:t>
            </a:r>
            <a:r>
              <a:rPr lang="en-US" sz="2400" b="1" dirty="0" err="1">
                <a:solidFill>
                  <a:schemeClr val="tx1"/>
                </a:solidFill>
              </a:rPr>
              <a:t>proiectului</a:t>
            </a:r>
            <a:endParaRPr lang="en-US" sz="2400" b="1" dirty="0">
              <a:solidFill>
                <a:schemeClr val="tx1"/>
              </a:solidFill>
            </a:endParaRPr>
          </a:p>
          <a:p>
            <a:pPr>
              <a:buFont typeface="Arial" panose="020B0604020202020204" pitchFamily="34" charset="0"/>
              <a:buChar char="•"/>
            </a:pPr>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01-02-2026 </a:t>
            </a:r>
            <a:endParaRPr lang="ro-RO" sz="2400" b="1" dirty="0">
              <a:solidFill>
                <a:schemeClr val="tx1"/>
              </a:solidFill>
            </a:endParaRPr>
          </a:p>
          <a:p>
            <a:pPr>
              <a:buFont typeface="Arial" panose="020B0604020202020204" pitchFamily="34" charset="0"/>
              <a:buChar char="•"/>
            </a:pPr>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30-11-2029</a:t>
            </a:r>
          </a:p>
        </p:txBody>
      </p:sp>
      <p:pic>
        <p:nvPicPr>
          <p:cNvPr id="5" name="Picture 2">
            <a:extLst>
              <a:ext uri="{FF2B5EF4-FFF2-40B4-BE49-F238E27FC236}">
                <a16:creationId xmlns:a16="http://schemas.microsoft.com/office/drawing/2014/main" id="{DE25E50F-9004-A0F7-91F8-2DD442DE8F9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48348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5EAD52-8EE5-3822-DD03-28B0A4F2D5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F9B60-9447-8028-3E30-F05FA597F04C}"/>
              </a:ext>
            </a:extLst>
          </p:cNvPr>
          <p:cNvSpPr>
            <a:spLocks noGrp="1"/>
          </p:cNvSpPr>
          <p:nvPr>
            <p:ph type="title"/>
          </p:nvPr>
        </p:nvSpPr>
        <p:spPr>
          <a:xfrm>
            <a:off x="311728" y="1354573"/>
            <a:ext cx="10868890" cy="673582"/>
          </a:xfrm>
        </p:spPr>
        <p:txBody>
          <a:bodyPr>
            <a:normAutofit/>
          </a:bodyPr>
          <a:lstStyle/>
          <a:p>
            <a:pPr algn="ctr"/>
            <a:r>
              <a:rPr lang="en-US" sz="3200" b="1" dirty="0"/>
              <a:t>ACTIVITATILE PROIECTULUI </a:t>
            </a:r>
          </a:p>
        </p:txBody>
      </p:sp>
      <p:sp>
        <p:nvSpPr>
          <p:cNvPr id="3" name="Text Placeholder 2">
            <a:extLst>
              <a:ext uri="{FF2B5EF4-FFF2-40B4-BE49-F238E27FC236}">
                <a16:creationId xmlns:a16="http://schemas.microsoft.com/office/drawing/2014/main" id="{26D47E00-07FA-9548-3785-7975A8754205}"/>
              </a:ext>
            </a:extLst>
          </p:cNvPr>
          <p:cNvSpPr>
            <a:spLocks noGrp="1"/>
          </p:cNvSpPr>
          <p:nvPr>
            <p:ph type="body" idx="1"/>
          </p:nvPr>
        </p:nvSpPr>
        <p:spPr>
          <a:xfrm>
            <a:off x="0" y="1976272"/>
            <a:ext cx="11637819" cy="4407903"/>
          </a:xfrm>
        </p:spPr>
        <p:txBody>
          <a:bodyPr>
            <a:normAutofit/>
          </a:bodyPr>
          <a:lstStyle/>
          <a:p>
            <a:r>
              <a:rPr lang="en-US" sz="2400" b="1" dirty="0" err="1">
                <a:solidFill>
                  <a:schemeClr val="tx1"/>
                </a:solidFill>
              </a:rPr>
              <a:t>Activitatea</a:t>
            </a:r>
            <a:r>
              <a:rPr lang="en-US" sz="2400" b="1" dirty="0">
                <a:solidFill>
                  <a:schemeClr val="tx1"/>
                </a:solidFill>
              </a:rPr>
              <a:t> 3 – </a:t>
            </a:r>
            <a:r>
              <a:rPr lang="en-US" sz="2400" dirty="0" err="1"/>
              <a:t>Infiintarea</a:t>
            </a:r>
            <a:r>
              <a:rPr lang="en-US" sz="2400" dirty="0"/>
              <a:t> </a:t>
            </a:r>
            <a:r>
              <a:rPr lang="en-US" sz="2400" dirty="0" err="1"/>
              <a:t>serviciilor</a:t>
            </a:r>
            <a:r>
              <a:rPr lang="en-US" sz="2400" dirty="0"/>
              <a:t> </a:t>
            </a:r>
            <a:r>
              <a:rPr lang="en-US" sz="2400" dirty="0" err="1"/>
              <a:t>sociale</a:t>
            </a:r>
            <a:r>
              <a:rPr lang="en-US" sz="2400" dirty="0"/>
              <a:t> destinate </a:t>
            </a:r>
            <a:r>
              <a:rPr lang="en-US" sz="2400" dirty="0" err="1"/>
              <a:t>persoanelor</a:t>
            </a:r>
            <a:r>
              <a:rPr lang="en-US" sz="2400" dirty="0"/>
              <a:t> </a:t>
            </a:r>
            <a:r>
              <a:rPr lang="en-US" sz="2400" dirty="0" err="1"/>
              <a:t>varstnice</a:t>
            </a:r>
            <a:r>
              <a:rPr lang="en-US" sz="2400" dirty="0"/>
              <a:t> </a:t>
            </a:r>
            <a:endParaRPr lang="en-US" sz="2400" b="1" dirty="0">
              <a:solidFill>
                <a:schemeClr val="tx1"/>
              </a:solidFill>
            </a:endParaRP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început</a:t>
            </a:r>
            <a:r>
              <a:rPr lang="en-US" sz="2400" b="1" dirty="0">
                <a:solidFill>
                  <a:schemeClr val="tx1"/>
                </a:solidFill>
              </a:rPr>
              <a:t>: 01-06-2025</a:t>
            </a:r>
          </a:p>
          <a:p>
            <a:pPr algn="l"/>
            <a:r>
              <a:rPr lang="en-US" sz="2400" b="1" dirty="0" err="1">
                <a:solidFill>
                  <a:schemeClr val="tx1"/>
                </a:solidFill>
              </a:rPr>
              <a:t>Dată</a:t>
            </a:r>
            <a:r>
              <a:rPr lang="en-US" sz="2400" b="1" dirty="0">
                <a:solidFill>
                  <a:schemeClr val="tx1"/>
                </a:solidFill>
              </a:rPr>
              <a:t> </a:t>
            </a:r>
            <a:r>
              <a:rPr lang="en-US" sz="2400" b="1" dirty="0" err="1">
                <a:solidFill>
                  <a:schemeClr val="tx1"/>
                </a:solidFill>
              </a:rPr>
              <a:t>finalizare</a:t>
            </a:r>
            <a:r>
              <a:rPr lang="en-US" sz="2400" b="1" dirty="0">
                <a:solidFill>
                  <a:schemeClr val="tx1"/>
                </a:solidFill>
              </a:rPr>
              <a:t>: 30-09-2027</a:t>
            </a:r>
          </a:p>
          <a:p>
            <a:r>
              <a:rPr lang="en-US" sz="2400" b="1" dirty="0" err="1"/>
              <a:t>Activitatea</a:t>
            </a:r>
            <a:r>
              <a:rPr lang="en-US" sz="2400" b="1" dirty="0"/>
              <a:t> 4 </a:t>
            </a:r>
            <a:r>
              <a:rPr lang="en-US" sz="2400" dirty="0"/>
              <a:t>– </a:t>
            </a:r>
            <a:r>
              <a:rPr lang="en-US" sz="2400" dirty="0" err="1"/>
              <a:t>Furnizarea</a:t>
            </a:r>
            <a:r>
              <a:rPr lang="en-US" sz="2400" dirty="0"/>
              <a:t> de </a:t>
            </a:r>
            <a:r>
              <a:rPr lang="en-US" sz="2400" dirty="0" err="1"/>
              <a:t>servicii</a:t>
            </a:r>
            <a:r>
              <a:rPr lang="en-US" sz="2400" dirty="0"/>
              <a:t> </a:t>
            </a:r>
            <a:r>
              <a:rPr lang="en-US" sz="2400" dirty="0" err="1"/>
              <a:t>sociale</a:t>
            </a:r>
            <a:r>
              <a:rPr lang="en-US" sz="2400" dirty="0"/>
              <a:t> de </a:t>
            </a:r>
            <a:r>
              <a:rPr lang="en-US" sz="2400" dirty="0" err="1"/>
              <a:t>ingrijire</a:t>
            </a:r>
            <a:r>
              <a:rPr lang="en-US" sz="2400" dirty="0"/>
              <a:t> la </a:t>
            </a:r>
            <a:r>
              <a:rPr lang="en-US" sz="2400" dirty="0" err="1"/>
              <a:t>domiciliu</a:t>
            </a:r>
            <a:r>
              <a:rPr lang="en-US" sz="2400" dirty="0"/>
              <a:t> destinate </a:t>
            </a:r>
            <a:r>
              <a:rPr lang="en-US" sz="2400" dirty="0" err="1"/>
              <a:t>persoanelor</a:t>
            </a:r>
            <a:r>
              <a:rPr lang="en-US" sz="2400" dirty="0"/>
              <a:t> </a:t>
            </a:r>
            <a:r>
              <a:rPr lang="en-US" sz="2400" dirty="0" err="1"/>
              <a:t>varstnice</a:t>
            </a:r>
            <a:endParaRPr lang="en-US" sz="2400" dirty="0"/>
          </a:p>
          <a:p>
            <a:r>
              <a:rPr lang="en-US" sz="2400" dirty="0"/>
              <a:t>Data Inceput: 01-09.2026</a:t>
            </a:r>
          </a:p>
          <a:p>
            <a:r>
              <a:rPr lang="en-US" sz="2400" dirty="0"/>
              <a:t>Data </a:t>
            </a:r>
            <a:r>
              <a:rPr lang="en-US" sz="2400" dirty="0" err="1"/>
              <a:t>finalizare</a:t>
            </a:r>
            <a:r>
              <a:rPr lang="en-US" sz="2400" dirty="0"/>
              <a:t>: 30.11.2029</a:t>
            </a:r>
          </a:p>
        </p:txBody>
      </p:sp>
      <p:pic>
        <p:nvPicPr>
          <p:cNvPr id="5" name="Picture 2">
            <a:extLst>
              <a:ext uri="{FF2B5EF4-FFF2-40B4-BE49-F238E27FC236}">
                <a16:creationId xmlns:a16="http://schemas.microsoft.com/office/drawing/2014/main" id="{1EF356D2-6C14-DD69-4448-199A74B4590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701669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911EFF-BFCC-5F83-590C-16B5F4517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0046F5-DD9F-AF1F-43B1-9C4041C7DFE7}"/>
              </a:ext>
            </a:extLst>
          </p:cNvPr>
          <p:cNvSpPr>
            <a:spLocks noGrp="1"/>
          </p:cNvSpPr>
          <p:nvPr>
            <p:ph type="title"/>
          </p:nvPr>
        </p:nvSpPr>
        <p:spPr>
          <a:xfrm>
            <a:off x="311728" y="1354573"/>
            <a:ext cx="10868890" cy="673582"/>
          </a:xfrm>
        </p:spPr>
        <p:txBody>
          <a:bodyPr>
            <a:normAutofit/>
          </a:bodyPr>
          <a:lstStyle/>
          <a:p>
            <a:pPr algn="ctr"/>
            <a:r>
              <a:rPr lang="en-US" sz="3200" b="1" dirty="0"/>
              <a:t> </a:t>
            </a:r>
          </a:p>
        </p:txBody>
      </p:sp>
      <p:sp>
        <p:nvSpPr>
          <p:cNvPr id="3" name="Text Placeholder 2">
            <a:extLst>
              <a:ext uri="{FF2B5EF4-FFF2-40B4-BE49-F238E27FC236}">
                <a16:creationId xmlns:a16="http://schemas.microsoft.com/office/drawing/2014/main" id="{19CE1C1E-DAAB-9704-D054-72248C33541F}"/>
              </a:ext>
            </a:extLst>
          </p:cNvPr>
          <p:cNvSpPr>
            <a:spLocks noGrp="1"/>
          </p:cNvSpPr>
          <p:nvPr>
            <p:ph type="body" idx="1"/>
          </p:nvPr>
        </p:nvSpPr>
        <p:spPr>
          <a:xfrm>
            <a:off x="0" y="1976272"/>
            <a:ext cx="11637819" cy="3676383"/>
          </a:xfrm>
        </p:spPr>
        <p:txBody>
          <a:bodyPr>
            <a:normAutofit/>
          </a:bodyPr>
          <a:lstStyle/>
          <a:p>
            <a:r>
              <a:rPr lang="en-US" sz="2400" b="1" dirty="0" err="1"/>
              <a:t>Activitatea</a:t>
            </a:r>
            <a:r>
              <a:rPr lang="en-US" sz="2400" b="1" dirty="0"/>
              <a:t> 5 </a:t>
            </a:r>
            <a:r>
              <a:rPr lang="en-US" sz="2400" dirty="0"/>
              <a:t>- </a:t>
            </a:r>
            <a:r>
              <a:rPr lang="en-US" sz="2400" dirty="0" err="1"/>
              <a:t>Consolidarea</a:t>
            </a:r>
            <a:r>
              <a:rPr lang="en-US" sz="2400" dirty="0"/>
              <a:t> </a:t>
            </a:r>
            <a:r>
              <a:rPr lang="en-US" sz="2400" dirty="0" err="1"/>
              <a:t>serviciilor</a:t>
            </a:r>
            <a:r>
              <a:rPr lang="en-US" sz="2400" dirty="0"/>
              <a:t> care </a:t>
            </a:r>
            <a:r>
              <a:rPr lang="en-US" sz="2400" dirty="0" err="1"/>
              <a:t>vizeaza</a:t>
            </a:r>
            <a:r>
              <a:rPr lang="en-US" sz="2400" dirty="0"/>
              <a:t> </a:t>
            </a:r>
            <a:r>
              <a:rPr lang="en-US" sz="2400" dirty="0" err="1"/>
              <a:t>incurajarea</a:t>
            </a:r>
            <a:r>
              <a:rPr lang="en-US" sz="2400" dirty="0"/>
              <a:t> </a:t>
            </a:r>
            <a:r>
              <a:rPr lang="en-US" sz="2400" dirty="0" err="1"/>
              <a:t>participarii</a:t>
            </a:r>
            <a:r>
              <a:rPr lang="en-US" sz="2400" dirty="0"/>
              <a:t> </a:t>
            </a:r>
            <a:r>
              <a:rPr lang="en-US" sz="2400" dirty="0" err="1"/>
              <a:t>varstnicilor</a:t>
            </a:r>
            <a:r>
              <a:rPr lang="en-US" sz="2400" dirty="0"/>
              <a:t> la </a:t>
            </a:r>
            <a:r>
              <a:rPr lang="en-US" sz="2400" dirty="0" err="1"/>
              <a:t>viata</a:t>
            </a:r>
            <a:r>
              <a:rPr lang="en-US" sz="2400" dirty="0"/>
              <a:t> </a:t>
            </a:r>
            <a:r>
              <a:rPr lang="en-US" sz="2400" dirty="0" err="1"/>
              <a:t>sociala</a:t>
            </a:r>
            <a:r>
              <a:rPr lang="en-US" sz="2400" dirty="0"/>
              <a:t> </a:t>
            </a:r>
            <a:r>
              <a:rPr lang="en-US" sz="2400" dirty="0" err="1"/>
              <a:t>activa</a:t>
            </a:r>
            <a:r>
              <a:rPr lang="en-US" sz="2400" dirty="0"/>
              <a:t>, </a:t>
            </a:r>
            <a:r>
              <a:rPr lang="en-US" sz="2400" dirty="0" err="1"/>
              <a:t>prevenirea</a:t>
            </a:r>
            <a:r>
              <a:rPr lang="en-US" sz="2400" dirty="0"/>
              <a:t> </a:t>
            </a:r>
            <a:r>
              <a:rPr lang="en-US" sz="2400" dirty="0" err="1"/>
              <a:t>izolarii</a:t>
            </a:r>
            <a:r>
              <a:rPr lang="en-US" sz="2400" dirty="0"/>
              <a:t> si a </a:t>
            </a:r>
            <a:r>
              <a:rPr lang="en-US" sz="2400" dirty="0" err="1"/>
              <a:t>institutionalizarii</a:t>
            </a:r>
            <a:endParaRPr lang="en-US" sz="2400" dirty="0"/>
          </a:p>
          <a:p>
            <a:r>
              <a:rPr lang="en-US" sz="2400" dirty="0"/>
              <a:t>Data </a:t>
            </a:r>
            <a:r>
              <a:rPr lang="en-US" sz="2400" dirty="0" err="1"/>
              <a:t>inceput</a:t>
            </a:r>
            <a:r>
              <a:rPr lang="en-US" sz="2400" dirty="0"/>
              <a:t>: 01.09.2026</a:t>
            </a:r>
          </a:p>
          <a:p>
            <a:r>
              <a:rPr lang="en-US" sz="2400" dirty="0"/>
              <a:t>Data </a:t>
            </a:r>
            <a:r>
              <a:rPr lang="en-US" sz="2400" dirty="0" err="1"/>
              <a:t>finalizare</a:t>
            </a:r>
            <a:r>
              <a:rPr lang="en-US" sz="2400" dirty="0"/>
              <a:t>: 30.11.2029</a:t>
            </a:r>
          </a:p>
        </p:txBody>
      </p:sp>
      <p:pic>
        <p:nvPicPr>
          <p:cNvPr id="5" name="Picture 2">
            <a:extLst>
              <a:ext uri="{FF2B5EF4-FFF2-40B4-BE49-F238E27FC236}">
                <a16:creationId xmlns:a16="http://schemas.microsoft.com/office/drawing/2014/main" id="{0CEC47D9-3A61-5EE7-16DB-756B38E788F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207988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54573"/>
            <a:ext cx="10868890" cy="673582"/>
          </a:xfrm>
        </p:spPr>
        <p:txBody>
          <a:bodyPr>
            <a:normAutofit/>
          </a:bodyPr>
          <a:lstStyle/>
          <a:p>
            <a:pPr algn="ctr"/>
            <a:r>
              <a:rPr lang="en-US" sz="3200" b="1" dirty="0">
                <a:latin typeface="Trebuchet MS" pitchFamily="34" charset="0"/>
              </a:rPr>
              <a:t>REZULTATELE ESTIMATE ALE PROIECTULUI </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351401" y="2014738"/>
            <a:ext cx="11269099" cy="4378817"/>
          </a:xfrm>
        </p:spPr>
        <p:txBody>
          <a:bodyPr>
            <a:normAutofit fontScale="92500" lnSpcReduction="20000"/>
          </a:bodyPr>
          <a:lstStyle/>
          <a:p>
            <a:pPr>
              <a:buNone/>
            </a:pPr>
            <a:r>
              <a:rPr lang="en-US" b="1" dirty="0">
                <a:solidFill>
                  <a:schemeClr val="tx1"/>
                </a:solidFill>
              </a:rPr>
              <a:t>R1. Management general al </a:t>
            </a:r>
            <a:r>
              <a:rPr lang="en-US" b="1" dirty="0" err="1">
                <a:solidFill>
                  <a:schemeClr val="tx1"/>
                </a:solidFill>
              </a:rPr>
              <a:t>proiectului</a:t>
            </a:r>
            <a:endParaRPr lang="en-US" b="1" dirty="0">
              <a:solidFill>
                <a:schemeClr val="tx1"/>
              </a:solidFill>
            </a:endParaRPr>
          </a:p>
          <a:p>
            <a:pPr>
              <a:buFont typeface="Arial" panose="020B0604020202020204" pitchFamily="34" charset="0"/>
              <a:buChar char="•"/>
            </a:pPr>
            <a:r>
              <a:rPr lang="en-US" b="1" dirty="0">
                <a:solidFill>
                  <a:schemeClr val="tx1"/>
                </a:solidFill>
              </a:rPr>
              <a:t>R1.1 – FSE+</a:t>
            </a:r>
            <a:endParaRPr lang="en-US" dirty="0">
              <a:solidFill>
                <a:schemeClr val="tx1"/>
              </a:solidFill>
            </a:endParaRPr>
          </a:p>
          <a:p>
            <a:pPr marL="742950" lvl="1" indent="-285750">
              <a:buFont typeface="Arial" panose="020B0604020202020204" pitchFamily="34" charset="0"/>
              <a:buChar char="•"/>
            </a:pPr>
            <a:r>
              <a:rPr lang="en-US" b="1" dirty="0" err="1">
                <a:solidFill>
                  <a:schemeClr val="tx1"/>
                </a:solidFill>
              </a:rPr>
              <a:t>Activitate</a:t>
            </a:r>
            <a:r>
              <a:rPr lang="en-US" b="1" dirty="0">
                <a:solidFill>
                  <a:schemeClr val="tx1"/>
                </a:solidFill>
              </a:rPr>
              <a:t>:</a:t>
            </a:r>
            <a:r>
              <a:rPr lang="en-US" dirty="0">
                <a:solidFill>
                  <a:schemeClr val="tx1"/>
                </a:solidFill>
              </a:rPr>
              <a:t> 1, </a:t>
            </a:r>
            <a:r>
              <a:rPr lang="en-US" dirty="0" err="1">
                <a:solidFill>
                  <a:schemeClr val="tx1"/>
                </a:solidFill>
              </a:rPr>
              <a:t>Subactivitatea</a:t>
            </a:r>
            <a:r>
              <a:rPr lang="en-US" dirty="0">
                <a:solidFill>
                  <a:schemeClr val="tx1"/>
                </a:solidFill>
              </a:rPr>
              <a:t> 1.1</a:t>
            </a:r>
          </a:p>
          <a:p>
            <a:pPr marL="742950" lvl="1" indent="-285750">
              <a:buFont typeface="Arial" panose="020B0604020202020204" pitchFamily="34" charset="0"/>
              <a:buChar char="•"/>
            </a:pPr>
            <a:r>
              <a:rPr lang="en-US" b="1" dirty="0" err="1">
                <a:solidFill>
                  <a:schemeClr val="tx1"/>
                </a:solidFill>
              </a:rPr>
              <a:t>Conținut</a:t>
            </a:r>
            <a:r>
              <a:rPr lang="en-US" b="1" dirty="0">
                <a:solidFill>
                  <a:schemeClr val="tx1"/>
                </a:solidFill>
              </a:rPr>
              <a:t>:</a:t>
            </a:r>
            <a:endParaRPr lang="en-US" dirty="0">
              <a:solidFill>
                <a:schemeClr val="tx1"/>
              </a:solidFill>
            </a:endParaRPr>
          </a:p>
          <a:p>
            <a:pPr marL="1143000" lvl="2" indent="-228600">
              <a:buFont typeface="Arial" panose="020B0604020202020204" pitchFamily="34" charset="0"/>
              <a:buChar char="•"/>
            </a:pPr>
            <a:r>
              <a:rPr lang="en-US" dirty="0" err="1">
                <a:solidFill>
                  <a:schemeClr val="tx1"/>
                </a:solidFill>
              </a:rPr>
              <a:t>Proceduri</a:t>
            </a:r>
            <a:r>
              <a:rPr lang="en-US" dirty="0">
                <a:solidFill>
                  <a:schemeClr val="tx1"/>
                </a:solidFill>
              </a:rPr>
              <a:t> </a:t>
            </a:r>
            <a:r>
              <a:rPr lang="en-US" dirty="0" err="1">
                <a:solidFill>
                  <a:schemeClr val="tx1"/>
                </a:solidFill>
              </a:rPr>
              <a:t>pentru</a:t>
            </a:r>
            <a:r>
              <a:rPr lang="en-US" dirty="0">
                <a:solidFill>
                  <a:schemeClr val="tx1"/>
                </a:solidFill>
              </a:rPr>
              <a:t> management </a:t>
            </a:r>
            <a:r>
              <a:rPr lang="en-US" dirty="0" err="1">
                <a:solidFill>
                  <a:schemeClr val="tx1"/>
                </a:solidFill>
              </a:rPr>
              <a:t>și</a:t>
            </a:r>
            <a:r>
              <a:rPr lang="en-US" dirty="0">
                <a:solidFill>
                  <a:schemeClr val="tx1"/>
                </a:solidFill>
              </a:rPr>
              <a:t> </a:t>
            </a:r>
            <a:r>
              <a:rPr lang="en-US" dirty="0" err="1">
                <a:solidFill>
                  <a:schemeClr val="tx1"/>
                </a:solidFill>
              </a:rPr>
              <a:t>monitorizare</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42 </a:t>
            </a:r>
            <a:r>
              <a:rPr lang="en-US" dirty="0" err="1">
                <a:solidFill>
                  <a:schemeClr val="tx1"/>
                </a:solidFill>
              </a:rPr>
              <a:t>planificări</a:t>
            </a:r>
            <a:r>
              <a:rPr lang="en-US" dirty="0">
                <a:solidFill>
                  <a:schemeClr val="tx1"/>
                </a:solidFill>
              </a:rPr>
              <a:t> </a:t>
            </a:r>
            <a:r>
              <a:rPr lang="en-US" dirty="0" err="1">
                <a:solidFill>
                  <a:schemeClr val="tx1"/>
                </a:solidFill>
              </a:rPr>
              <a:t>lunare</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42 </a:t>
            </a:r>
            <a:r>
              <a:rPr lang="en-US" dirty="0" err="1">
                <a:solidFill>
                  <a:schemeClr val="tx1"/>
                </a:solidFill>
              </a:rPr>
              <a:t>întâlniri</a:t>
            </a:r>
            <a:r>
              <a:rPr lang="en-US" dirty="0">
                <a:solidFill>
                  <a:schemeClr val="tx1"/>
                </a:solidFill>
              </a:rPr>
              <a:t> de management</a:t>
            </a:r>
          </a:p>
          <a:p>
            <a:pPr marL="742950" lvl="1" indent="-285750">
              <a:buFont typeface="Arial" panose="020B0604020202020204" pitchFamily="34" charset="0"/>
              <a:buChar char="•"/>
            </a:pPr>
            <a:r>
              <a:rPr lang="en-US" b="1" dirty="0" err="1">
                <a:solidFill>
                  <a:schemeClr val="tx1"/>
                </a:solidFill>
              </a:rPr>
              <a:t>Contribuie</a:t>
            </a:r>
            <a:r>
              <a:rPr lang="en-US" b="1" dirty="0">
                <a:solidFill>
                  <a:schemeClr val="tx1"/>
                </a:solidFill>
              </a:rPr>
              <a:t> la:</a:t>
            </a:r>
            <a:r>
              <a:rPr lang="en-US" dirty="0">
                <a:solidFill>
                  <a:schemeClr val="tx1"/>
                </a:solidFill>
              </a:rPr>
              <a:t> </a:t>
            </a:r>
            <a:r>
              <a:rPr lang="en-US" dirty="0" err="1">
                <a:solidFill>
                  <a:schemeClr val="tx1"/>
                </a:solidFill>
              </a:rPr>
              <a:t>realizarea</a:t>
            </a:r>
            <a:r>
              <a:rPr lang="en-US" dirty="0">
                <a:solidFill>
                  <a:schemeClr val="tx1"/>
                </a:solidFill>
              </a:rPr>
              <a:t> </a:t>
            </a:r>
            <a:r>
              <a:rPr lang="en-US" dirty="0" err="1">
                <a:solidFill>
                  <a:schemeClr val="tx1"/>
                </a:solidFill>
              </a:rPr>
              <a:t>tuturor</a:t>
            </a:r>
            <a:r>
              <a:rPr lang="en-US" dirty="0">
                <a:solidFill>
                  <a:schemeClr val="tx1"/>
                </a:solidFill>
              </a:rPr>
              <a:t> </a:t>
            </a:r>
            <a:r>
              <a:rPr lang="en-US" dirty="0" err="1">
                <a:solidFill>
                  <a:schemeClr val="tx1"/>
                </a:solidFill>
              </a:rPr>
              <a:t>indicatorilor</a:t>
            </a:r>
            <a:r>
              <a:rPr lang="en-US" dirty="0">
                <a:solidFill>
                  <a:schemeClr val="tx1"/>
                </a:solidFill>
              </a:rPr>
              <a:t> </a:t>
            </a:r>
            <a:r>
              <a:rPr lang="en-US" dirty="0" err="1">
                <a:solidFill>
                  <a:schemeClr val="tx1"/>
                </a:solidFill>
              </a:rPr>
              <a:t>și</a:t>
            </a:r>
            <a:r>
              <a:rPr lang="en-US" dirty="0">
                <a:solidFill>
                  <a:schemeClr val="tx1"/>
                </a:solidFill>
              </a:rPr>
              <a:t> </a:t>
            </a:r>
            <a:r>
              <a:rPr lang="en-US" dirty="0" err="1">
                <a:solidFill>
                  <a:schemeClr val="tx1"/>
                </a:solidFill>
              </a:rPr>
              <a:t>obiectivelor</a:t>
            </a:r>
            <a:r>
              <a:rPr lang="en-US" dirty="0">
                <a:solidFill>
                  <a:schemeClr val="tx1"/>
                </a:solidFill>
              </a:rPr>
              <a:t> </a:t>
            </a:r>
            <a:r>
              <a:rPr lang="en-US" dirty="0" err="1">
                <a:solidFill>
                  <a:schemeClr val="tx1"/>
                </a:solidFill>
              </a:rPr>
              <a:t>proiectului</a:t>
            </a:r>
            <a:endParaRPr lang="en-US" dirty="0">
              <a:solidFill>
                <a:schemeClr val="tx1"/>
              </a:solidFill>
            </a:endParaRPr>
          </a:p>
          <a:p>
            <a:pPr>
              <a:buFont typeface="Arial" panose="020B0604020202020204" pitchFamily="34" charset="0"/>
              <a:buChar char="•"/>
            </a:pPr>
            <a:r>
              <a:rPr lang="en-US" b="1" dirty="0">
                <a:solidFill>
                  <a:schemeClr val="tx1"/>
                </a:solidFill>
              </a:rPr>
              <a:t>R2.Management </a:t>
            </a:r>
            <a:r>
              <a:rPr lang="en-US" b="1" dirty="0" err="1">
                <a:solidFill>
                  <a:schemeClr val="tx1"/>
                </a:solidFill>
              </a:rPr>
              <a:t>financiar</a:t>
            </a:r>
            <a:r>
              <a:rPr lang="en-US" b="1" dirty="0">
                <a:solidFill>
                  <a:schemeClr val="tx1"/>
                </a:solidFill>
              </a:rPr>
              <a:t>, </a:t>
            </a:r>
            <a:r>
              <a:rPr lang="en-US" b="1" dirty="0" err="1">
                <a:solidFill>
                  <a:schemeClr val="tx1"/>
                </a:solidFill>
              </a:rPr>
              <a:t>raportare</a:t>
            </a:r>
            <a:r>
              <a:rPr lang="en-US" b="1" dirty="0">
                <a:solidFill>
                  <a:schemeClr val="tx1"/>
                </a:solidFill>
              </a:rPr>
              <a:t> si </a:t>
            </a:r>
            <a:r>
              <a:rPr lang="en-US" b="1" dirty="0" err="1">
                <a:solidFill>
                  <a:schemeClr val="tx1"/>
                </a:solidFill>
              </a:rPr>
              <a:t>achizitii</a:t>
            </a:r>
            <a:endParaRPr lang="en-US" b="1" dirty="0">
              <a:solidFill>
                <a:schemeClr val="tx1"/>
              </a:solidFill>
            </a:endParaRPr>
          </a:p>
          <a:p>
            <a:pPr>
              <a:buFont typeface="Arial" panose="020B0604020202020204" pitchFamily="34" charset="0"/>
              <a:buChar char="•"/>
            </a:pPr>
            <a:r>
              <a:rPr lang="en-US" b="1" dirty="0">
                <a:solidFill>
                  <a:schemeClr val="tx1"/>
                </a:solidFill>
              </a:rPr>
              <a:t>          FSE+</a:t>
            </a:r>
            <a:endParaRPr lang="en-US" dirty="0">
              <a:solidFill>
                <a:schemeClr val="tx1"/>
              </a:solidFill>
            </a:endParaRPr>
          </a:p>
          <a:p>
            <a:pPr marL="742950" lvl="1" indent="-285750">
              <a:buFont typeface="Arial" panose="020B0604020202020204" pitchFamily="34" charset="0"/>
              <a:buChar char="•"/>
            </a:pPr>
            <a:r>
              <a:rPr lang="en-US" b="1" dirty="0" err="1">
                <a:solidFill>
                  <a:schemeClr val="tx1"/>
                </a:solidFill>
              </a:rPr>
              <a:t>Activitate</a:t>
            </a:r>
            <a:r>
              <a:rPr lang="en-US" b="1" dirty="0">
                <a:solidFill>
                  <a:schemeClr val="tx1"/>
                </a:solidFill>
              </a:rPr>
              <a:t>:</a:t>
            </a:r>
            <a:r>
              <a:rPr lang="en-US" dirty="0">
                <a:solidFill>
                  <a:schemeClr val="tx1"/>
                </a:solidFill>
              </a:rPr>
              <a:t> 1, </a:t>
            </a:r>
            <a:r>
              <a:rPr lang="en-US" dirty="0" err="1">
                <a:solidFill>
                  <a:schemeClr val="tx1"/>
                </a:solidFill>
              </a:rPr>
              <a:t>Subactivitatea</a:t>
            </a:r>
            <a:r>
              <a:rPr lang="en-US" dirty="0">
                <a:solidFill>
                  <a:schemeClr val="tx1"/>
                </a:solidFill>
              </a:rPr>
              <a:t> 1.1</a:t>
            </a:r>
          </a:p>
          <a:p>
            <a:pPr marL="742950" lvl="1" indent="-285750">
              <a:buFont typeface="Arial" panose="020B0604020202020204" pitchFamily="34" charset="0"/>
              <a:buChar char="•"/>
            </a:pPr>
            <a:r>
              <a:rPr lang="en-US" b="1" dirty="0" err="1">
                <a:solidFill>
                  <a:schemeClr val="tx1"/>
                </a:solidFill>
              </a:rPr>
              <a:t>Conținut</a:t>
            </a:r>
            <a:r>
              <a:rPr lang="en-US" b="1" dirty="0">
                <a:solidFill>
                  <a:schemeClr val="tx1"/>
                </a:solidFill>
              </a:rPr>
              <a:t>:</a:t>
            </a:r>
            <a:endParaRPr lang="en-US" dirty="0">
              <a:solidFill>
                <a:schemeClr val="tx1"/>
              </a:solidFill>
            </a:endParaRPr>
          </a:p>
          <a:p>
            <a:pPr marL="1143000" lvl="2" indent="-228600">
              <a:buFont typeface="Arial" panose="020B0604020202020204" pitchFamily="34" charset="0"/>
              <a:buChar char="•"/>
            </a:pPr>
            <a:r>
              <a:rPr lang="en-US" dirty="0" err="1">
                <a:solidFill>
                  <a:schemeClr val="tx1"/>
                </a:solidFill>
              </a:rPr>
              <a:t>Proceduri</a:t>
            </a:r>
            <a:r>
              <a:rPr lang="en-US" dirty="0">
                <a:solidFill>
                  <a:schemeClr val="tx1"/>
                </a:solidFill>
              </a:rPr>
              <a:t> </a:t>
            </a:r>
            <a:r>
              <a:rPr lang="en-US" dirty="0" err="1">
                <a:solidFill>
                  <a:schemeClr val="tx1"/>
                </a:solidFill>
              </a:rPr>
              <a:t>pentru</a:t>
            </a:r>
            <a:r>
              <a:rPr lang="en-US" dirty="0">
                <a:solidFill>
                  <a:schemeClr val="tx1"/>
                </a:solidFill>
              </a:rPr>
              <a:t> management </a:t>
            </a:r>
            <a:r>
              <a:rPr lang="en-US" dirty="0" err="1">
                <a:solidFill>
                  <a:schemeClr val="tx1"/>
                </a:solidFill>
              </a:rPr>
              <a:t>și</a:t>
            </a:r>
            <a:r>
              <a:rPr lang="en-US" dirty="0">
                <a:solidFill>
                  <a:schemeClr val="tx1"/>
                </a:solidFill>
              </a:rPr>
              <a:t> </a:t>
            </a:r>
            <a:r>
              <a:rPr lang="en-US" dirty="0" err="1">
                <a:solidFill>
                  <a:schemeClr val="tx1"/>
                </a:solidFill>
              </a:rPr>
              <a:t>monitorizare</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14 </a:t>
            </a:r>
            <a:r>
              <a:rPr lang="en-US" dirty="0" err="1">
                <a:solidFill>
                  <a:schemeClr val="tx1"/>
                </a:solidFill>
              </a:rPr>
              <a:t>rapoarte</a:t>
            </a:r>
            <a:r>
              <a:rPr lang="en-US" dirty="0">
                <a:solidFill>
                  <a:schemeClr val="tx1"/>
                </a:solidFill>
              </a:rPr>
              <a:t> </a:t>
            </a:r>
            <a:r>
              <a:rPr lang="en-US" dirty="0" err="1">
                <a:solidFill>
                  <a:schemeClr val="tx1"/>
                </a:solidFill>
              </a:rPr>
              <a:t>tehnice</a:t>
            </a:r>
            <a:r>
              <a:rPr lang="en-US" dirty="0">
                <a:solidFill>
                  <a:schemeClr val="tx1"/>
                </a:solidFill>
              </a:rPr>
              <a:t> </a:t>
            </a:r>
            <a:r>
              <a:rPr lang="en-US" dirty="0" err="1">
                <a:solidFill>
                  <a:schemeClr val="tx1"/>
                </a:solidFill>
              </a:rPr>
              <a:t>realizate</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14 </a:t>
            </a:r>
            <a:r>
              <a:rPr lang="en-US" dirty="0" err="1">
                <a:solidFill>
                  <a:schemeClr val="tx1"/>
                </a:solidFill>
              </a:rPr>
              <a:t>cereri</a:t>
            </a:r>
            <a:r>
              <a:rPr lang="en-US" dirty="0">
                <a:solidFill>
                  <a:schemeClr val="tx1"/>
                </a:solidFill>
              </a:rPr>
              <a:t> de </a:t>
            </a:r>
            <a:r>
              <a:rPr lang="en-US" dirty="0" err="1">
                <a:solidFill>
                  <a:schemeClr val="tx1"/>
                </a:solidFill>
              </a:rPr>
              <a:t>rambursare</a:t>
            </a:r>
            <a:r>
              <a:rPr lang="en-US" dirty="0">
                <a:solidFill>
                  <a:schemeClr val="tx1"/>
                </a:solidFill>
              </a:rPr>
              <a:t> </a:t>
            </a:r>
            <a:r>
              <a:rPr lang="en-US" dirty="0" err="1">
                <a:solidFill>
                  <a:schemeClr val="tx1"/>
                </a:solidFill>
              </a:rPr>
              <a:t>intocmite</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10 procedure de </a:t>
            </a:r>
            <a:r>
              <a:rPr lang="en-US" dirty="0" err="1">
                <a:solidFill>
                  <a:schemeClr val="tx1"/>
                </a:solidFill>
              </a:rPr>
              <a:t>achizitii</a:t>
            </a:r>
            <a:r>
              <a:rPr lang="en-US" dirty="0">
                <a:solidFill>
                  <a:schemeClr val="tx1"/>
                </a:solidFill>
              </a:rPr>
              <a:t> </a:t>
            </a:r>
            <a:r>
              <a:rPr lang="en-US" dirty="0" err="1">
                <a:solidFill>
                  <a:schemeClr val="tx1"/>
                </a:solidFill>
              </a:rPr>
              <a:t>realizate</a:t>
            </a:r>
            <a:endParaRPr lang="en-US" dirty="0">
              <a:solidFill>
                <a:schemeClr val="tx1"/>
              </a:solidFill>
            </a:endParaRPr>
          </a:p>
          <a:p>
            <a:pPr marL="742950" lvl="1" indent="-285750">
              <a:buFont typeface="Arial" panose="020B0604020202020204" pitchFamily="34" charset="0"/>
              <a:buChar char="•"/>
            </a:pPr>
            <a:r>
              <a:rPr lang="en-US" b="1" dirty="0" err="1">
                <a:solidFill>
                  <a:schemeClr val="tx1"/>
                </a:solidFill>
              </a:rPr>
              <a:t>Contribuie</a:t>
            </a:r>
            <a:r>
              <a:rPr lang="en-US" b="1" dirty="0">
                <a:solidFill>
                  <a:schemeClr val="tx1"/>
                </a:solidFill>
              </a:rPr>
              <a:t> la:</a:t>
            </a:r>
            <a:r>
              <a:rPr lang="en-US" dirty="0">
                <a:solidFill>
                  <a:schemeClr val="tx1"/>
                </a:solidFill>
              </a:rPr>
              <a:t> </a:t>
            </a:r>
            <a:r>
              <a:rPr lang="en-US" dirty="0" err="1">
                <a:solidFill>
                  <a:schemeClr val="tx1"/>
                </a:solidFill>
              </a:rPr>
              <a:t>realizarea</a:t>
            </a:r>
            <a:r>
              <a:rPr lang="en-US" dirty="0">
                <a:solidFill>
                  <a:schemeClr val="tx1"/>
                </a:solidFill>
              </a:rPr>
              <a:t> </a:t>
            </a:r>
            <a:r>
              <a:rPr lang="en-US" dirty="0" err="1">
                <a:solidFill>
                  <a:schemeClr val="tx1"/>
                </a:solidFill>
              </a:rPr>
              <a:t>tuturor</a:t>
            </a:r>
            <a:r>
              <a:rPr lang="en-US" dirty="0">
                <a:solidFill>
                  <a:schemeClr val="tx1"/>
                </a:solidFill>
              </a:rPr>
              <a:t> </a:t>
            </a:r>
            <a:r>
              <a:rPr lang="en-US" dirty="0" err="1">
                <a:solidFill>
                  <a:schemeClr val="tx1"/>
                </a:solidFill>
              </a:rPr>
              <a:t>indicatorilor</a:t>
            </a:r>
            <a:r>
              <a:rPr lang="en-US" dirty="0">
                <a:solidFill>
                  <a:schemeClr val="tx1"/>
                </a:solidFill>
              </a:rPr>
              <a:t> </a:t>
            </a:r>
            <a:r>
              <a:rPr lang="en-US" dirty="0" err="1">
                <a:solidFill>
                  <a:schemeClr val="tx1"/>
                </a:solidFill>
              </a:rPr>
              <a:t>și</a:t>
            </a:r>
            <a:r>
              <a:rPr lang="en-US" dirty="0">
                <a:solidFill>
                  <a:schemeClr val="tx1"/>
                </a:solidFill>
              </a:rPr>
              <a:t> </a:t>
            </a:r>
            <a:r>
              <a:rPr lang="en-US" dirty="0" err="1">
                <a:solidFill>
                  <a:schemeClr val="tx1"/>
                </a:solidFill>
              </a:rPr>
              <a:t>obiectivelor</a:t>
            </a:r>
            <a:r>
              <a:rPr lang="en-US" dirty="0">
                <a:solidFill>
                  <a:schemeClr val="tx1"/>
                </a:solidFill>
              </a:rPr>
              <a:t> </a:t>
            </a:r>
            <a:r>
              <a:rPr lang="en-US" dirty="0" err="1">
                <a:solidFill>
                  <a:schemeClr val="tx1"/>
                </a:solidFill>
              </a:rPr>
              <a:t>proiectului</a:t>
            </a:r>
            <a:endParaRPr lang="en-US" dirty="0">
              <a:solidFill>
                <a:schemeClr val="tx1"/>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6785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54573"/>
            <a:ext cx="10868890" cy="673582"/>
          </a:xfrm>
        </p:spPr>
        <p:txBody>
          <a:bodyPr>
            <a:normAutofit/>
          </a:bodyPr>
          <a:lstStyle/>
          <a:p>
            <a:pPr algn="ctr"/>
            <a:r>
              <a:rPr lang="en-US" sz="3200" b="1" dirty="0">
                <a:latin typeface="Trebuchet MS" pitchFamily="34" charset="0"/>
              </a:rPr>
              <a:t>REZULTATELE ESTIMATE ALE PROIECTULUI </a:t>
            </a:r>
          </a:p>
        </p:txBody>
      </p:sp>
      <p:sp>
        <p:nvSpPr>
          <p:cNvPr id="3" name="Text Placeholder 2">
            <a:extLst>
              <a:ext uri="{FF2B5EF4-FFF2-40B4-BE49-F238E27FC236}">
                <a16:creationId xmlns:a16="http://schemas.microsoft.com/office/drawing/2014/main" id="{E68C04D5-23BD-32BB-C92D-8260134C73AE}"/>
              </a:ext>
            </a:extLst>
          </p:cNvPr>
          <p:cNvSpPr>
            <a:spLocks noGrp="1"/>
          </p:cNvSpPr>
          <p:nvPr>
            <p:ph type="body" idx="1"/>
          </p:nvPr>
        </p:nvSpPr>
        <p:spPr>
          <a:xfrm>
            <a:off x="311728" y="2028155"/>
            <a:ext cx="11353800" cy="4378817"/>
          </a:xfrm>
        </p:spPr>
        <p:txBody>
          <a:bodyPr>
            <a:normAutofit/>
          </a:bodyPr>
          <a:lstStyle/>
          <a:p>
            <a:r>
              <a:rPr lang="en-US" b="1" dirty="0">
                <a:solidFill>
                  <a:schemeClr val="tx1"/>
                </a:solidFill>
              </a:rPr>
              <a:t>R3. </a:t>
            </a:r>
            <a:r>
              <a:rPr lang="en-US" b="1" dirty="0" err="1">
                <a:solidFill>
                  <a:schemeClr val="tx1"/>
                </a:solidFill>
              </a:rPr>
              <a:t>Informare</a:t>
            </a:r>
            <a:r>
              <a:rPr lang="en-US" b="1" dirty="0">
                <a:solidFill>
                  <a:schemeClr val="tx1"/>
                </a:solidFill>
              </a:rPr>
              <a:t> </a:t>
            </a:r>
            <a:r>
              <a:rPr lang="en-US" b="1" dirty="0" err="1">
                <a:solidFill>
                  <a:schemeClr val="tx1"/>
                </a:solidFill>
              </a:rPr>
              <a:t>și</a:t>
            </a:r>
            <a:r>
              <a:rPr lang="en-US" b="1" dirty="0">
                <a:solidFill>
                  <a:schemeClr val="tx1"/>
                </a:solidFill>
              </a:rPr>
              <a:t> </a:t>
            </a:r>
            <a:r>
              <a:rPr lang="en-US" b="1" dirty="0" err="1">
                <a:solidFill>
                  <a:schemeClr val="tx1"/>
                </a:solidFill>
              </a:rPr>
              <a:t>publicitate</a:t>
            </a:r>
            <a:endParaRPr lang="en-US" b="1" dirty="0">
              <a:solidFill>
                <a:schemeClr val="tx1"/>
              </a:solidFill>
            </a:endParaRPr>
          </a:p>
          <a:p>
            <a:pPr>
              <a:buFont typeface="Arial" panose="020B0604020202020204" pitchFamily="34" charset="0"/>
              <a:buChar char="•"/>
            </a:pPr>
            <a:r>
              <a:rPr lang="en-US" b="1" dirty="0">
                <a:solidFill>
                  <a:schemeClr val="tx1"/>
                </a:solidFill>
              </a:rPr>
              <a:t>R3.1 – FSE+</a:t>
            </a:r>
            <a:endParaRPr lang="en-US" dirty="0">
              <a:solidFill>
                <a:schemeClr val="tx1"/>
              </a:solidFill>
            </a:endParaRPr>
          </a:p>
          <a:p>
            <a:pPr marL="742950" lvl="1" indent="-285750">
              <a:buFont typeface="Arial" panose="020B0604020202020204" pitchFamily="34" charset="0"/>
              <a:buChar char="•"/>
            </a:pPr>
            <a:r>
              <a:rPr lang="en-US" b="1" dirty="0" err="1">
                <a:solidFill>
                  <a:schemeClr val="tx1"/>
                </a:solidFill>
              </a:rPr>
              <a:t>Activitate</a:t>
            </a:r>
            <a:r>
              <a:rPr lang="en-US" b="1" dirty="0">
                <a:solidFill>
                  <a:schemeClr val="tx1"/>
                </a:solidFill>
              </a:rPr>
              <a:t>:</a:t>
            </a:r>
            <a:r>
              <a:rPr lang="en-US" dirty="0">
                <a:solidFill>
                  <a:schemeClr val="tx1"/>
                </a:solidFill>
              </a:rPr>
              <a:t> 2, </a:t>
            </a:r>
            <a:r>
              <a:rPr lang="en-US" dirty="0" err="1">
                <a:solidFill>
                  <a:schemeClr val="tx1"/>
                </a:solidFill>
              </a:rPr>
              <a:t>Subactivitatea</a:t>
            </a:r>
            <a:r>
              <a:rPr lang="en-US" dirty="0">
                <a:solidFill>
                  <a:schemeClr val="tx1"/>
                </a:solidFill>
              </a:rPr>
              <a:t> 2.1</a:t>
            </a:r>
          </a:p>
          <a:p>
            <a:pPr marL="742950" lvl="1" indent="-285750">
              <a:buFont typeface="Arial" panose="020B0604020202020204" pitchFamily="34" charset="0"/>
              <a:buChar char="•"/>
            </a:pPr>
            <a:r>
              <a:rPr lang="en-US" b="1" dirty="0" err="1">
                <a:solidFill>
                  <a:schemeClr val="tx1"/>
                </a:solidFill>
              </a:rPr>
              <a:t>Conținut</a:t>
            </a:r>
            <a:r>
              <a:rPr lang="en-US" b="1" dirty="0">
                <a:solidFill>
                  <a:schemeClr val="tx1"/>
                </a:solidFill>
              </a:rPr>
              <a:t>:</a:t>
            </a:r>
            <a:endParaRPr lang="en-US" dirty="0">
              <a:solidFill>
                <a:schemeClr val="tx1"/>
              </a:solidFill>
            </a:endParaRPr>
          </a:p>
          <a:p>
            <a:pPr marL="1143000" lvl="2" indent="-228600">
              <a:buFont typeface="Arial" panose="020B0604020202020204" pitchFamily="34" charset="0"/>
              <a:buChar char="•"/>
            </a:pPr>
            <a:r>
              <a:rPr lang="en-US" dirty="0" err="1">
                <a:solidFill>
                  <a:schemeClr val="tx1"/>
                </a:solidFill>
              </a:rPr>
              <a:t>Afiș</a:t>
            </a:r>
            <a:r>
              <a:rPr lang="en-US" dirty="0">
                <a:solidFill>
                  <a:schemeClr val="tx1"/>
                </a:solidFill>
              </a:rPr>
              <a:t> A3 cu </a:t>
            </a:r>
            <a:r>
              <a:rPr lang="en-US" dirty="0" err="1">
                <a:solidFill>
                  <a:schemeClr val="tx1"/>
                </a:solidFill>
              </a:rPr>
              <a:t>informații</a:t>
            </a:r>
            <a:r>
              <a:rPr lang="en-US" dirty="0">
                <a:solidFill>
                  <a:schemeClr val="tx1"/>
                </a:solidFill>
              </a:rPr>
              <a:t> </a:t>
            </a:r>
            <a:r>
              <a:rPr lang="en-US" dirty="0" err="1">
                <a:solidFill>
                  <a:schemeClr val="tx1"/>
                </a:solidFill>
              </a:rPr>
              <a:t>despre</a:t>
            </a:r>
            <a:r>
              <a:rPr lang="en-US" dirty="0">
                <a:solidFill>
                  <a:schemeClr val="tx1"/>
                </a:solidFill>
              </a:rPr>
              <a:t> </a:t>
            </a:r>
            <a:r>
              <a:rPr lang="en-US" dirty="0" err="1">
                <a:solidFill>
                  <a:schemeClr val="tx1"/>
                </a:solidFill>
              </a:rPr>
              <a:t>proiect</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2 </a:t>
            </a:r>
            <a:r>
              <a:rPr lang="en-US" dirty="0" err="1">
                <a:solidFill>
                  <a:schemeClr val="tx1"/>
                </a:solidFill>
              </a:rPr>
              <a:t>comunicate</a:t>
            </a:r>
            <a:r>
              <a:rPr lang="en-US" dirty="0">
                <a:solidFill>
                  <a:schemeClr val="tx1"/>
                </a:solidFill>
              </a:rPr>
              <a:t> de </a:t>
            </a:r>
            <a:r>
              <a:rPr lang="en-US" dirty="0" err="1">
                <a:solidFill>
                  <a:schemeClr val="tx1"/>
                </a:solidFill>
              </a:rPr>
              <a:t>presă</a:t>
            </a:r>
            <a:r>
              <a:rPr lang="en-US" dirty="0">
                <a:solidFill>
                  <a:schemeClr val="tx1"/>
                </a:solidFill>
              </a:rPr>
              <a:t> finale</a:t>
            </a:r>
          </a:p>
          <a:p>
            <a:pPr marL="1143000" lvl="2" indent="-228600">
              <a:buFont typeface="Arial" panose="020B0604020202020204" pitchFamily="34" charset="0"/>
              <a:buChar char="•"/>
            </a:pPr>
            <a:r>
              <a:rPr lang="en-US" dirty="0" err="1">
                <a:solidFill>
                  <a:schemeClr val="tx1"/>
                </a:solidFill>
              </a:rPr>
              <a:t>Prezentare</a:t>
            </a:r>
            <a:r>
              <a:rPr lang="en-US" dirty="0">
                <a:solidFill>
                  <a:schemeClr val="tx1"/>
                </a:solidFill>
              </a:rPr>
              <a:t> </a:t>
            </a:r>
            <a:r>
              <a:rPr lang="en-US" dirty="0" err="1">
                <a:solidFill>
                  <a:schemeClr val="tx1"/>
                </a:solidFill>
              </a:rPr>
              <a:t>electronică</a:t>
            </a:r>
            <a:r>
              <a:rPr lang="en-US" dirty="0">
                <a:solidFill>
                  <a:schemeClr val="tx1"/>
                </a:solidFill>
              </a:rPr>
              <a:t> a </a:t>
            </a:r>
            <a:r>
              <a:rPr lang="en-US" dirty="0" err="1">
                <a:solidFill>
                  <a:schemeClr val="tx1"/>
                </a:solidFill>
              </a:rPr>
              <a:t>proiectului</a:t>
            </a:r>
            <a:endParaRPr lang="en-US" dirty="0">
              <a:solidFill>
                <a:schemeClr val="tx1"/>
              </a:solidFill>
            </a:endParaRPr>
          </a:p>
          <a:p>
            <a:pPr marL="1143000" lvl="2" indent="-228600">
              <a:buFont typeface="Arial" panose="020B0604020202020204" pitchFamily="34" charset="0"/>
              <a:buChar char="•"/>
            </a:pPr>
            <a:r>
              <a:rPr lang="en-US" dirty="0">
                <a:solidFill>
                  <a:schemeClr val="tx1"/>
                </a:solidFill>
              </a:rPr>
              <a:t>Set </a:t>
            </a:r>
            <a:r>
              <a:rPr lang="en-US" dirty="0" err="1">
                <a:solidFill>
                  <a:schemeClr val="tx1"/>
                </a:solidFill>
              </a:rPr>
              <a:t>materiale</a:t>
            </a:r>
            <a:r>
              <a:rPr lang="en-US" dirty="0">
                <a:solidFill>
                  <a:schemeClr val="tx1"/>
                </a:solidFill>
              </a:rPr>
              <a:t> de </a:t>
            </a:r>
            <a:r>
              <a:rPr lang="en-US" dirty="0" err="1">
                <a:solidFill>
                  <a:schemeClr val="tx1"/>
                </a:solidFill>
              </a:rPr>
              <a:t>identitate</a:t>
            </a:r>
            <a:r>
              <a:rPr lang="en-US" dirty="0">
                <a:solidFill>
                  <a:schemeClr val="tx1"/>
                </a:solidFill>
              </a:rPr>
              <a:t> </a:t>
            </a:r>
            <a:r>
              <a:rPr lang="en-US" dirty="0" err="1">
                <a:solidFill>
                  <a:schemeClr val="tx1"/>
                </a:solidFill>
              </a:rPr>
              <a:t>vizuală</a:t>
            </a:r>
            <a:endParaRPr lang="en-US" dirty="0">
              <a:solidFill>
                <a:schemeClr val="tx1"/>
              </a:solidFill>
            </a:endParaRPr>
          </a:p>
          <a:p>
            <a:pPr marL="742950" lvl="1" indent="-285750">
              <a:buFont typeface="Arial" panose="020B0604020202020204" pitchFamily="34" charset="0"/>
              <a:buChar char="•"/>
            </a:pPr>
            <a:r>
              <a:rPr lang="en-US" b="1" dirty="0" err="1">
                <a:solidFill>
                  <a:schemeClr val="tx1"/>
                </a:solidFill>
              </a:rPr>
              <a:t>Contribuie</a:t>
            </a:r>
            <a:r>
              <a:rPr lang="en-US" b="1" dirty="0">
                <a:solidFill>
                  <a:schemeClr val="tx1"/>
                </a:solidFill>
              </a:rPr>
              <a:t> la:</a:t>
            </a:r>
            <a:r>
              <a:rPr lang="en-US" dirty="0">
                <a:solidFill>
                  <a:schemeClr val="tx1"/>
                </a:solidFill>
              </a:rPr>
              <a:t> </a:t>
            </a:r>
            <a:r>
              <a:rPr lang="en-US" dirty="0" err="1">
                <a:solidFill>
                  <a:schemeClr val="tx1"/>
                </a:solidFill>
              </a:rPr>
              <a:t>realizarea</a:t>
            </a:r>
            <a:r>
              <a:rPr lang="en-US" dirty="0">
                <a:solidFill>
                  <a:schemeClr val="tx1"/>
                </a:solidFill>
              </a:rPr>
              <a:t> </a:t>
            </a:r>
            <a:r>
              <a:rPr lang="en-US" dirty="0" err="1">
                <a:solidFill>
                  <a:schemeClr val="tx1"/>
                </a:solidFill>
              </a:rPr>
              <a:t>tuturor</a:t>
            </a:r>
            <a:r>
              <a:rPr lang="en-US" dirty="0">
                <a:solidFill>
                  <a:schemeClr val="tx1"/>
                </a:solidFill>
              </a:rPr>
              <a:t> </a:t>
            </a:r>
            <a:r>
              <a:rPr lang="en-US" dirty="0" err="1">
                <a:solidFill>
                  <a:schemeClr val="tx1"/>
                </a:solidFill>
              </a:rPr>
              <a:t>indicatorilor</a:t>
            </a:r>
            <a:r>
              <a:rPr lang="en-US" dirty="0">
                <a:solidFill>
                  <a:schemeClr val="tx1"/>
                </a:solidFill>
              </a:rPr>
              <a:t> </a:t>
            </a:r>
            <a:r>
              <a:rPr lang="en-US" dirty="0" err="1">
                <a:solidFill>
                  <a:schemeClr val="tx1"/>
                </a:solidFill>
              </a:rPr>
              <a:t>și</a:t>
            </a:r>
            <a:r>
              <a:rPr lang="en-US" dirty="0">
                <a:solidFill>
                  <a:schemeClr val="tx1"/>
                </a:solidFill>
              </a:rPr>
              <a:t> </a:t>
            </a:r>
            <a:r>
              <a:rPr lang="en-US" dirty="0" err="1">
                <a:solidFill>
                  <a:schemeClr val="tx1"/>
                </a:solidFill>
              </a:rPr>
              <a:t>obiectivelor</a:t>
            </a:r>
            <a:r>
              <a:rPr lang="en-US" dirty="0">
                <a:solidFill>
                  <a:schemeClr val="tx1"/>
                </a:solidFill>
              </a:rPr>
              <a:t> </a:t>
            </a:r>
            <a:r>
              <a:rPr lang="en-US" dirty="0" err="1">
                <a:solidFill>
                  <a:schemeClr val="tx1"/>
                </a:solidFill>
              </a:rPr>
              <a:t>proiectului</a:t>
            </a:r>
            <a:endParaRPr lang="en-US" dirty="0">
              <a:solidFill>
                <a:schemeClr val="tx1"/>
              </a:solidFill>
            </a:endParaRPr>
          </a:p>
          <a:p>
            <a:pPr>
              <a:buNone/>
            </a:pPr>
            <a:endParaRPr lang="en-US" dirty="0">
              <a:solidFill>
                <a:schemeClr val="tx1"/>
              </a:solidFill>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278172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73AD4-0237-AE6C-4C86-FD60FE33B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4D3F8B-EDC2-0D66-68BD-D4C53F265263}"/>
              </a:ext>
            </a:extLst>
          </p:cNvPr>
          <p:cNvSpPr>
            <a:spLocks noGrp="1"/>
          </p:cNvSpPr>
          <p:nvPr>
            <p:ph type="title"/>
          </p:nvPr>
        </p:nvSpPr>
        <p:spPr>
          <a:xfrm>
            <a:off x="311728" y="1354573"/>
            <a:ext cx="10868890" cy="673582"/>
          </a:xfrm>
        </p:spPr>
        <p:txBody>
          <a:bodyPr>
            <a:normAutofit/>
          </a:bodyPr>
          <a:lstStyle/>
          <a:p>
            <a:pPr algn="ctr"/>
            <a:r>
              <a:rPr lang="en-US" sz="3200" b="1" dirty="0">
                <a:latin typeface="Trebuchet MS" pitchFamily="34" charset="0"/>
              </a:rPr>
              <a:t>REZULTATELE ESTIMATE ALE PROIECTULUI </a:t>
            </a:r>
          </a:p>
        </p:txBody>
      </p:sp>
      <p:sp>
        <p:nvSpPr>
          <p:cNvPr id="3" name="Text Placeholder 2">
            <a:extLst>
              <a:ext uri="{FF2B5EF4-FFF2-40B4-BE49-F238E27FC236}">
                <a16:creationId xmlns:a16="http://schemas.microsoft.com/office/drawing/2014/main" id="{F6ED53D3-EDC6-1336-F697-0B4A5F9D68FE}"/>
              </a:ext>
            </a:extLst>
          </p:cNvPr>
          <p:cNvSpPr>
            <a:spLocks noGrp="1"/>
          </p:cNvSpPr>
          <p:nvPr>
            <p:ph type="body" idx="1"/>
          </p:nvPr>
        </p:nvSpPr>
        <p:spPr>
          <a:xfrm>
            <a:off x="311728" y="2028155"/>
            <a:ext cx="11353800" cy="4378817"/>
          </a:xfrm>
        </p:spPr>
        <p:txBody>
          <a:bodyPr>
            <a:normAutofit/>
          </a:bodyPr>
          <a:lstStyle/>
          <a:p>
            <a:r>
              <a:rPr lang="en-US" b="1" dirty="0">
                <a:solidFill>
                  <a:schemeClr val="tx1"/>
                </a:solidFill>
              </a:rPr>
              <a:t>R4. U</a:t>
            </a:r>
            <a:r>
              <a:rPr lang="en-US" dirty="0"/>
              <a:t>n </a:t>
            </a:r>
            <a:r>
              <a:rPr lang="en-US" b="1" dirty="0" err="1"/>
              <a:t>serviciu</a:t>
            </a:r>
            <a:r>
              <a:rPr lang="en-US" b="1" dirty="0"/>
              <a:t> social </a:t>
            </a:r>
            <a:r>
              <a:rPr lang="en-US" b="1" dirty="0" err="1"/>
              <a:t>destinat</a:t>
            </a:r>
            <a:r>
              <a:rPr lang="en-US" b="1" dirty="0"/>
              <a:t> </a:t>
            </a:r>
            <a:r>
              <a:rPr lang="en-US" b="1" dirty="0" err="1"/>
              <a:t>persoanelor</a:t>
            </a:r>
            <a:r>
              <a:rPr lang="en-US" b="1" dirty="0"/>
              <a:t> </a:t>
            </a:r>
            <a:r>
              <a:rPr lang="en-US" b="1" dirty="0" err="1"/>
              <a:t>varstnice</a:t>
            </a:r>
            <a:r>
              <a:rPr lang="en-US" b="1" dirty="0"/>
              <a:t>, cu </a:t>
            </a:r>
            <a:r>
              <a:rPr lang="en-US" b="1" dirty="0" err="1"/>
              <a:t>unitate</a:t>
            </a:r>
            <a:r>
              <a:rPr lang="en-US" b="1" dirty="0"/>
              <a:t> de </a:t>
            </a:r>
            <a:r>
              <a:rPr lang="en-US" b="1" dirty="0" err="1"/>
              <a:t>ingrijire</a:t>
            </a:r>
            <a:r>
              <a:rPr lang="en-US" b="1" dirty="0"/>
              <a:t> la </a:t>
            </a:r>
            <a:r>
              <a:rPr lang="en-US" b="1" dirty="0" err="1"/>
              <a:t>domiciliu</a:t>
            </a:r>
            <a:r>
              <a:rPr lang="en-US" b="1" dirty="0"/>
              <a:t> </a:t>
            </a:r>
            <a:endParaRPr lang="en-US" dirty="0">
              <a:solidFill>
                <a:schemeClr val="tx1"/>
              </a:solidFill>
            </a:endParaRPr>
          </a:p>
          <a:p>
            <a:pPr>
              <a:buFont typeface="Arial" panose="020B0604020202020204" pitchFamily="34" charset="0"/>
              <a:buChar char="•"/>
            </a:pPr>
            <a:r>
              <a:rPr lang="en-US" b="1" dirty="0" err="1">
                <a:solidFill>
                  <a:schemeClr val="tx1"/>
                </a:solidFill>
              </a:rPr>
              <a:t>Contribuie</a:t>
            </a:r>
            <a:r>
              <a:rPr lang="en-US" b="1" dirty="0">
                <a:solidFill>
                  <a:schemeClr val="tx1"/>
                </a:solidFill>
              </a:rPr>
              <a:t> </a:t>
            </a:r>
            <a:r>
              <a:rPr lang="en-US" dirty="0"/>
              <a:t>in mod indirect la </a:t>
            </a:r>
            <a:r>
              <a:rPr lang="en-US" dirty="0" err="1"/>
              <a:t>realizarea</a:t>
            </a:r>
            <a:r>
              <a:rPr lang="en-US" dirty="0"/>
              <a:t> </a:t>
            </a:r>
            <a:r>
              <a:rPr lang="en-US" dirty="0" err="1"/>
              <a:t>Indicatorilor</a:t>
            </a:r>
            <a:r>
              <a:rPr lang="en-US" dirty="0"/>
              <a:t> 6S32, 6S32.1, 6S16, 6S16.1 si </a:t>
            </a:r>
            <a:r>
              <a:rPr lang="en-US" dirty="0" err="1"/>
              <a:t>obiectivelor</a:t>
            </a:r>
            <a:r>
              <a:rPr lang="en-US" dirty="0"/>
              <a:t> </a:t>
            </a:r>
            <a:r>
              <a:rPr lang="en-US" dirty="0" err="1"/>
              <a:t>specifice</a:t>
            </a:r>
            <a:r>
              <a:rPr lang="en-US" dirty="0"/>
              <a:t> specific 1 si 2 ale </a:t>
            </a:r>
            <a:r>
              <a:rPr lang="en-US" dirty="0" err="1"/>
              <a:t>proiectului</a:t>
            </a:r>
            <a:r>
              <a:rPr lang="en-US" dirty="0"/>
              <a:t> </a:t>
            </a:r>
          </a:p>
          <a:p>
            <a:pPr>
              <a:buFont typeface="Arial" panose="020B0604020202020204" pitchFamily="34" charset="0"/>
              <a:buChar char="•"/>
            </a:pPr>
            <a:endParaRPr lang="en-US" dirty="0">
              <a:solidFill>
                <a:schemeClr val="tx1"/>
              </a:solidFill>
            </a:endParaRPr>
          </a:p>
          <a:p>
            <a:r>
              <a:rPr lang="en-US" b="1" dirty="0"/>
              <a:t>R5 – minimum 108 de </a:t>
            </a:r>
            <a:r>
              <a:rPr lang="en-US" b="1" dirty="0" err="1"/>
              <a:t>persoane</a:t>
            </a:r>
            <a:r>
              <a:rPr lang="en-US" b="1" dirty="0"/>
              <a:t> </a:t>
            </a:r>
            <a:r>
              <a:rPr lang="en-US" b="1" dirty="0" err="1"/>
              <a:t>varstnice</a:t>
            </a:r>
            <a:r>
              <a:rPr lang="en-US" b="1" dirty="0"/>
              <a:t> </a:t>
            </a:r>
            <a:r>
              <a:rPr lang="en-US" b="1" dirty="0" err="1"/>
              <a:t>vulnerabile</a:t>
            </a:r>
            <a:r>
              <a:rPr lang="en-US" b="1" dirty="0"/>
              <a:t> </a:t>
            </a:r>
            <a:r>
              <a:rPr lang="en-US" b="1" dirty="0" err="1"/>
              <a:t>incluse</a:t>
            </a:r>
            <a:r>
              <a:rPr lang="en-US" b="1" dirty="0"/>
              <a:t> in </a:t>
            </a:r>
            <a:r>
              <a:rPr lang="en-US" b="1" dirty="0" err="1"/>
              <a:t>grupul</a:t>
            </a:r>
            <a:r>
              <a:rPr lang="en-US" b="1" dirty="0"/>
              <a:t> </a:t>
            </a:r>
            <a:r>
              <a:rPr lang="en-US" b="1" dirty="0" err="1"/>
              <a:t>tinta</a:t>
            </a:r>
            <a:r>
              <a:rPr lang="en-US" b="1" dirty="0"/>
              <a:t> al </a:t>
            </a:r>
            <a:r>
              <a:rPr lang="en-US" b="1" dirty="0" err="1"/>
              <a:t>proiectului</a:t>
            </a:r>
            <a:r>
              <a:rPr lang="en-US" dirty="0"/>
              <a:t>, </a:t>
            </a:r>
            <a:r>
              <a:rPr lang="en-US" dirty="0" err="1"/>
              <a:t>aferent</a:t>
            </a:r>
            <a:r>
              <a:rPr lang="en-US" dirty="0"/>
              <a:t> </a:t>
            </a:r>
            <a:r>
              <a:rPr lang="en-US" dirty="0" err="1"/>
              <a:t>activitatii</a:t>
            </a:r>
            <a:r>
              <a:rPr lang="en-US" dirty="0"/>
              <a:t> 4 – </a:t>
            </a:r>
            <a:r>
              <a:rPr lang="en-US" dirty="0" err="1"/>
              <a:t>subactivitatea</a:t>
            </a:r>
            <a:r>
              <a:rPr lang="en-US" dirty="0"/>
              <a:t> 4.1; # min 108 </a:t>
            </a:r>
            <a:r>
              <a:rPr lang="en-US" dirty="0" err="1"/>
              <a:t>dosare</a:t>
            </a:r>
            <a:r>
              <a:rPr lang="en-US" dirty="0"/>
              <a:t> de </a:t>
            </a:r>
            <a:r>
              <a:rPr lang="en-US" dirty="0" err="1"/>
              <a:t>grup</a:t>
            </a:r>
            <a:r>
              <a:rPr lang="en-US" dirty="0"/>
              <a:t> </a:t>
            </a:r>
            <a:r>
              <a:rPr lang="en-US" dirty="0" err="1"/>
              <a:t>tinta</a:t>
            </a:r>
            <a:r>
              <a:rPr lang="en-US" dirty="0"/>
              <a:t> </a:t>
            </a:r>
            <a:r>
              <a:rPr lang="en-US" dirty="0" err="1"/>
              <a:t>intocmite</a:t>
            </a:r>
            <a:r>
              <a:rPr lang="en-US" dirty="0"/>
              <a:t> </a:t>
            </a:r>
            <a:r>
              <a:rPr lang="en-US" dirty="0" err="1"/>
              <a:t>Rezultatul</a:t>
            </a:r>
            <a:r>
              <a:rPr lang="en-US" dirty="0"/>
              <a:t> 5 </a:t>
            </a:r>
            <a:r>
              <a:rPr lang="en-US" dirty="0" err="1"/>
              <a:t>contribuie</a:t>
            </a:r>
            <a:r>
              <a:rPr lang="en-US" dirty="0"/>
              <a:t> in mod direct la </a:t>
            </a:r>
            <a:r>
              <a:rPr lang="en-US" dirty="0" err="1"/>
              <a:t>realizarea</a:t>
            </a:r>
            <a:r>
              <a:rPr lang="en-US" dirty="0"/>
              <a:t> </a:t>
            </a:r>
            <a:r>
              <a:rPr lang="en-US" dirty="0" err="1"/>
              <a:t>Indicatorilor</a:t>
            </a:r>
            <a:r>
              <a:rPr lang="en-US" dirty="0"/>
              <a:t> 6S32, 6S32.1, 6S16, 6S16.1 si </a:t>
            </a:r>
            <a:r>
              <a:rPr lang="en-US" dirty="0" err="1"/>
              <a:t>obiectivului</a:t>
            </a:r>
            <a:r>
              <a:rPr lang="en-US" dirty="0"/>
              <a:t> specific 2 al </a:t>
            </a:r>
            <a:r>
              <a:rPr lang="en-US" dirty="0" err="1"/>
              <a:t>proiectului</a:t>
            </a:r>
            <a:r>
              <a:rPr lang="en-US" dirty="0"/>
              <a:t>.</a:t>
            </a:r>
          </a:p>
          <a:p>
            <a:endParaRPr lang="en-US" dirty="0"/>
          </a:p>
        </p:txBody>
      </p:sp>
      <p:pic>
        <p:nvPicPr>
          <p:cNvPr id="5" name="Picture 2">
            <a:extLst>
              <a:ext uri="{FF2B5EF4-FFF2-40B4-BE49-F238E27FC236}">
                <a16:creationId xmlns:a16="http://schemas.microsoft.com/office/drawing/2014/main" id="{8F734574-C0D4-C200-B046-E9AEED32E14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9116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0B7E5-1CE7-9B82-40B5-CBFB29D4F5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06C2E2-006D-0CE8-CBC4-B513D86908CA}"/>
              </a:ext>
            </a:extLst>
          </p:cNvPr>
          <p:cNvSpPr>
            <a:spLocks noGrp="1"/>
          </p:cNvSpPr>
          <p:nvPr>
            <p:ph type="title"/>
          </p:nvPr>
        </p:nvSpPr>
        <p:spPr>
          <a:xfrm>
            <a:off x="311728" y="1354573"/>
            <a:ext cx="10868890" cy="673582"/>
          </a:xfrm>
        </p:spPr>
        <p:txBody>
          <a:bodyPr>
            <a:normAutofit/>
          </a:bodyPr>
          <a:lstStyle/>
          <a:p>
            <a:pPr algn="ctr"/>
            <a:r>
              <a:rPr lang="en-US" sz="3200" b="1" dirty="0">
                <a:latin typeface="Trebuchet MS" pitchFamily="34" charset="0"/>
              </a:rPr>
              <a:t>REZULTATELE ESTIMATE ALE PROIECTULUI </a:t>
            </a:r>
          </a:p>
        </p:txBody>
      </p:sp>
      <p:sp>
        <p:nvSpPr>
          <p:cNvPr id="3" name="Text Placeholder 2">
            <a:extLst>
              <a:ext uri="{FF2B5EF4-FFF2-40B4-BE49-F238E27FC236}">
                <a16:creationId xmlns:a16="http://schemas.microsoft.com/office/drawing/2014/main" id="{C2524A89-5DA3-4545-5B9D-F699E3BAC142}"/>
              </a:ext>
            </a:extLst>
          </p:cNvPr>
          <p:cNvSpPr>
            <a:spLocks noGrp="1"/>
          </p:cNvSpPr>
          <p:nvPr>
            <p:ph type="body" idx="1"/>
          </p:nvPr>
        </p:nvSpPr>
        <p:spPr>
          <a:xfrm>
            <a:off x="311728" y="2028155"/>
            <a:ext cx="11353800" cy="4378817"/>
          </a:xfrm>
        </p:spPr>
        <p:txBody>
          <a:bodyPr>
            <a:normAutofit/>
          </a:bodyPr>
          <a:lstStyle/>
          <a:p>
            <a:endParaRPr lang="en-US" dirty="0"/>
          </a:p>
          <a:p>
            <a:r>
              <a:rPr lang="en-US" dirty="0">
                <a:solidFill>
                  <a:schemeClr val="tx1"/>
                </a:solidFill>
              </a:rPr>
              <a:t>R6 - </a:t>
            </a:r>
            <a:r>
              <a:rPr lang="en-US" dirty="0"/>
              <a:t>minimum 108 de </a:t>
            </a:r>
            <a:r>
              <a:rPr lang="en-US" dirty="0" err="1"/>
              <a:t>persoane</a:t>
            </a:r>
            <a:r>
              <a:rPr lang="en-US" dirty="0"/>
              <a:t> </a:t>
            </a:r>
            <a:r>
              <a:rPr lang="en-US" dirty="0" err="1"/>
              <a:t>varstnice</a:t>
            </a:r>
            <a:r>
              <a:rPr lang="en-US" dirty="0"/>
              <a:t> </a:t>
            </a:r>
            <a:r>
              <a:rPr lang="en-US" dirty="0" err="1"/>
              <a:t>vulnerabile</a:t>
            </a:r>
            <a:r>
              <a:rPr lang="en-US" dirty="0"/>
              <a:t>, </a:t>
            </a:r>
            <a:r>
              <a:rPr lang="en-US" dirty="0" err="1"/>
              <a:t>beneficiari</a:t>
            </a:r>
            <a:r>
              <a:rPr lang="en-US" dirty="0"/>
              <a:t> de </a:t>
            </a:r>
            <a:r>
              <a:rPr lang="en-US" dirty="0" err="1"/>
              <a:t>servicii</a:t>
            </a:r>
            <a:r>
              <a:rPr lang="en-US" dirty="0"/>
              <a:t> </a:t>
            </a:r>
            <a:r>
              <a:rPr lang="en-US" dirty="0" err="1"/>
              <a:t>sociale</a:t>
            </a:r>
            <a:r>
              <a:rPr lang="en-US" dirty="0"/>
              <a:t> de </a:t>
            </a:r>
            <a:r>
              <a:rPr lang="en-US" dirty="0" err="1"/>
              <a:t>ingrijire</a:t>
            </a:r>
            <a:r>
              <a:rPr lang="en-US" dirty="0"/>
              <a:t> la </a:t>
            </a:r>
            <a:r>
              <a:rPr lang="en-US" dirty="0" err="1"/>
              <a:t>domiciliu</a:t>
            </a:r>
            <a:r>
              <a:rPr lang="en-US" dirty="0"/>
              <a:t> in </a:t>
            </a:r>
            <a:r>
              <a:rPr lang="en-US" dirty="0" err="1"/>
              <a:t>cadrul</a:t>
            </a:r>
            <a:r>
              <a:rPr lang="en-US" dirty="0"/>
              <a:t> </a:t>
            </a:r>
            <a:r>
              <a:rPr lang="en-US" dirty="0" err="1"/>
              <a:t>proiectului</a:t>
            </a:r>
            <a:r>
              <a:rPr lang="en-US" dirty="0"/>
              <a:t>, </a:t>
            </a:r>
            <a:r>
              <a:rPr lang="en-US" dirty="0" err="1"/>
              <a:t>aferent</a:t>
            </a:r>
            <a:r>
              <a:rPr lang="en-US" dirty="0"/>
              <a:t> </a:t>
            </a:r>
            <a:r>
              <a:rPr lang="en-US" dirty="0" err="1"/>
              <a:t>activitatii</a:t>
            </a:r>
            <a:r>
              <a:rPr lang="en-US" dirty="0"/>
              <a:t> 4 – </a:t>
            </a:r>
            <a:r>
              <a:rPr lang="en-US" dirty="0" err="1"/>
              <a:t>subactivitatea</a:t>
            </a:r>
            <a:r>
              <a:rPr lang="en-US" dirty="0"/>
              <a:t> 4.2; # minimum 10% </a:t>
            </a:r>
            <a:r>
              <a:rPr lang="en-US" dirty="0" err="1"/>
              <a:t>dintre</a:t>
            </a:r>
            <a:r>
              <a:rPr lang="en-US" dirty="0"/>
              <a:t> </a:t>
            </a:r>
            <a:r>
              <a:rPr lang="en-US" dirty="0" err="1"/>
              <a:t>beneficiarii</a:t>
            </a:r>
            <a:r>
              <a:rPr lang="en-US" dirty="0"/>
              <a:t> de </a:t>
            </a:r>
            <a:r>
              <a:rPr lang="en-US" dirty="0" err="1"/>
              <a:t>servicii</a:t>
            </a:r>
            <a:r>
              <a:rPr lang="en-US" dirty="0"/>
              <a:t> </a:t>
            </a:r>
            <a:r>
              <a:rPr lang="en-US" dirty="0" err="1"/>
              <a:t>sociale</a:t>
            </a:r>
            <a:r>
              <a:rPr lang="en-US" dirty="0"/>
              <a:t> de </a:t>
            </a:r>
            <a:r>
              <a:rPr lang="en-US" dirty="0" err="1"/>
              <a:t>ingrijire</a:t>
            </a:r>
            <a:r>
              <a:rPr lang="en-US" dirty="0"/>
              <a:t> la </a:t>
            </a:r>
            <a:r>
              <a:rPr lang="en-US" dirty="0" err="1"/>
              <a:t>domiciliu</a:t>
            </a:r>
            <a:r>
              <a:rPr lang="en-US" dirty="0"/>
              <a:t> in </a:t>
            </a:r>
            <a:r>
              <a:rPr lang="en-US" dirty="0" err="1"/>
              <a:t>cadrul</a:t>
            </a:r>
            <a:r>
              <a:rPr lang="en-US" dirty="0"/>
              <a:t> </a:t>
            </a:r>
            <a:r>
              <a:rPr lang="en-US" dirty="0" err="1"/>
              <a:t>proiectului</a:t>
            </a:r>
            <a:r>
              <a:rPr lang="en-US" dirty="0"/>
              <a:t> sunt </a:t>
            </a:r>
            <a:r>
              <a:rPr lang="en-US" dirty="0" err="1"/>
              <a:t>persoane</a:t>
            </a:r>
            <a:r>
              <a:rPr lang="en-US" dirty="0"/>
              <a:t> </a:t>
            </a:r>
            <a:r>
              <a:rPr lang="en-US" dirty="0" err="1"/>
              <a:t>varstnice</a:t>
            </a:r>
            <a:r>
              <a:rPr lang="en-US" dirty="0"/>
              <a:t> </a:t>
            </a:r>
            <a:r>
              <a:rPr lang="en-US" dirty="0" err="1"/>
              <a:t>vulnerabile</a:t>
            </a:r>
            <a:r>
              <a:rPr lang="en-US" dirty="0"/>
              <a:t> de </a:t>
            </a:r>
            <a:r>
              <a:rPr lang="en-US" dirty="0" err="1"/>
              <a:t>etnie</a:t>
            </a:r>
            <a:r>
              <a:rPr lang="en-US" dirty="0"/>
              <a:t> </a:t>
            </a:r>
            <a:r>
              <a:rPr lang="en-US" dirty="0" err="1"/>
              <a:t>roma</a:t>
            </a:r>
            <a:r>
              <a:rPr lang="en-US" dirty="0"/>
              <a:t>, </a:t>
            </a:r>
            <a:r>
              <a:rPr lang="en-US" dirty="0" err="1"/>
              <a:t>respectiv</a:t>
            </a:r>
            <a:r>
              <a:rPr lang="en-US" dirty="0"/>
              <a:t> minimum 11 </a:t>
            </a:r>
            <a:r>
              <a:rPr lang="en-US" dirty="0" err="1"/>
              <a:t>persoane</a:t>
            </a:r>
            <a:r>
              <a:rPr lang="en-US" dirty="0"/>
              <a:t> </a:t>
            </a:r>
            <a:r>
              <a:rPr lang="en-US" dirty="0" err="1"/>
              <a:t>varstnice</a:t>
            </a:r>
            <a:r>
              <a:rPr lang="en-US" dirty="0"/>
              <a:t> </a:t>
            </a:r>
            <a:r>
              <a:rPr lang="en-US" dirty="0" err="1"/>
              <a:t>vulnerabile</a:t>
            </a:r>
            <a:r>
              <a:rPr lang="en-US" dirty="0"/>
              <a:t> # minimum 80% </a:t>
            </a:r>
            <a:r>
              <a:rPr lang="en-US" dirty="0" err="1"/>
              <a:t>dintre</a:t>
            </a:r>
            <a:r>
              <a:rPr lang="en-US" dirty="0"/>
              <a:t> </a:t>
            </a:r>
            <a:r>
              <a:rPr lang="en-US" dirty="0" err="1"/>
              <a:t>beneficiarii</a:t>
            </a:r>
            <a:r>
              <a:rPr lang="en-US" dirty="0"/>
              <a:t> de </a:t>
            </a:r>
            <a:r>
              <a:rPr lang="en-US" dirty="0" err="1"/>
              <a:t>servicii</a:t>
            </a:r>
            <a:r>
              <a:rPr lang="en-US" dirty="0"/>
              <a:t> </a:t>
            </a:r>
            <a:r>
              <a:rPr lang="en-US" dirty="0" err="1"/>
              <a:t>sociale</a:t>
            </a:r>
            <a:r>
              <a:rPr lang="en-US" dirty="0"/>
              <a:t> de </a:t>
            </a:r>
            <a:r>
              <a:rPr lang="en-US" dirty="0" err="1"/>
              <a:t>ingrijire</a:t>
            </a:r>
            <a:r>
              <a:rPr lang="en-US" dirty="0"/>
              <a:t> la </a:t>
            </a:r>
            <a:r>
              <a:rPr lang="en-US" dirty="0" err="1"/>
              <a:t>domiciliu</a:t>
            </a:r>
            <a:r>
              <a:rPr lang="en-US" dirty="0"/>
              <a:t> in </a:t>
            </a:r>
            <a:r>
              <a:rPr lang="en-US" dirty="0" err="1"/>
              <a:t>cadrul</a:t>
            </a:r>
            <a:r>
              <a:rPr lang="en-US" dirty="0"/>
              <a:t> </a:t>
            </a:r>
            <a:r>
              <a:rPr lang="en-US" dirty="0" err="1"/>
              <a:t>proiectului</a:t>
            </a:r>
            <a:r>
              <a:rPr lang="en-US" dirty="0"/>
              <a:t> </a:t>
            </a:r>
            <a:r>
              <a:rPr lang="en-US" dirty="0" err="1"/>
              <a:t>isi</a:t>
            </a:r>
            <a:r>
              <a:rPr lang="en-US" dirty="0"/>
              <a:t> </a:t>
            </a:r>
            <a:r>
              <a:rPr lang="en-US" dirty="0" err="1"/>
              <a:t>vor</a:t>
            </a:r>
            <a:r>
              <a:rPr lang="en-US" dirty="0"/>
              <a:t> </a:t>
            </a:r>
            <a:r>
              <a:rPr lang="en-US" dirty="0" err="1"/>
              <a:t>imbunatati</a:t>
            </a:r>
            <a:r>
              <a:rPr lang="en-US" dirty="0"/>
              <a:t>/</a:t>
            </a:r>
            <a:r>
              <a:rPr lang="en-US" dirty="0" err="1"/>
              <a:t>ameliora</a:t>
            </a:r>
            <a:r>
              <a:rPr lang="en-US" dirty="0"/>
              <a:t> </a:t>
            </a:r>
            <a:r>
              <a:rPr lang="en-US" dirty="0" err="1"/>
              <a:t>situatia</a:t>
            </a:r>
            <a:r>
              <a:rPr lang="en-US" dirty="0"/>
              <a:t> la </a:t>
            </a:r>
            <a:r>
              <a:rPr lang="en-US" dirty="0" err="1"/>
              <a:t>incetarea</a:t>
            </a:r>
            <a:r>
              <a:rPr lang="en-US" dirty="0"/>
              <a:t> </a:t>
            </a:r>
            <a:r>
              <a:rPr lang="en-US" dirty="0" err="1"/>
              <a:t>calitatii</a:t>
            </a:r>
            <a:r>
              <a:rPr lang="en-US" dirty="0"/>
              <a:t> de participant, din care cel </a:t>
            </a:r>
            <a:r>
              <a:rPr lang="en-US" dirty="0" err="1"/>
              <a:t>putin</a:t>
            </a:r>
            <a:r>
              <a:rPr lang="en-US" dirty="0"/>
              <a:t> 10% </a:t>
            </a:r>
            <a:r>
              <a:rPr lang="en-US" dirty="0" err="1"/>
              <a:t>persoane</a:t>
            </a:r>
            <a:r>
              <a:rPr lang="en-US" dirty="0"/>
              <a:t> </a:t>
            </a:r>
            <a:r>
              <a:rPr lang="en-US" dirty="0" err="1"/>
              <a:t>varstnice</a:t>
            </a:r>
            <a:r>
              <a:rPr lang="en-US" dirty="0"/>
              <a:t> </a:t>
            </a:r>
            <a:r>
              <a:rPr lang="en-US" dirty="0" err="1"/>
              <a:t>vulnerabile</a:t>
            </a:r>
            <a:r>
              <a:rPr lang="en-US" dirty="0"/>
              <a:t> de </a:t>
            </a:r>
            <a:r>
              <a:rPr lang="en-US" dirty="0" err="1"/>
              <a:t>etnie</a:t>
            </a:r>
            <a:r>
              <a:rPr lang="en-US" dirty="0"/>
              <a:t> </a:t>
            </a:r>
            <a:r>
              <a:rPr lang="en-US" dirty="0" err="1"/>
              <a:t>roma</a:t>
            </a:r>
            <a:r>
              <a:rPr lang="en-US" dirty="0"/>
              <a:t>, </a:t>
            </a:r>
            <a:r>
              <a:rPr lang="en-US" dirty="0" err="1"/>
              <a:t>respectiv</a:t>
            </a:r>
            <a:r>
              <a:rPr lang="en-US" dirty="0"/>
              <a:t> 9 </a:t>
            </a:r>
            <a:r>
              <a:rPr lang="en-US" dirty="0" err="1"/>
              <a:t>persoane</a:t>
            </a:r>
            <a:r>
              <a:rPr lang="en-US" dirty="0"/>
              <a:t> </a:t>
            </a:r>
            <a:r>
              <a:rPr lang="en-US" dirty="0" err="1"/>
              <a:t>varstnice</a:t>
            </a:r>
            <a:r>
              <a:rPr lang="en-US" dirty="0"/>
              <a:t> </a:t>
            </a:r>
            <a:r>
              <a:rPr lang="en-US" dirty="0" err="1"/>
              <a:t>vulnerabile</a:t>
            </a:r>
            <a:r>
              <a:rPr lang="en-US" dirty="0"/>
              <a:t> </a:t>
            </a:r>
            <a:r>
              <a:rPr lang="en-US" dirty="0" err="1"/>
              <a:t>Rezultatul</a:t>
            </a:r>
            <a:r>
              <a:rPr lang="en-US" dirty="0"/>
              <a:t> 6 </a:t>
            </a:r>
            <a:r>
              <a:rPr lang="en-US" dirty="0" err="1"/>
              <a:t>contribuie</a:t>
            </a:r>
            <a:r>
              <a:rPr lang="en-US" dirty="0"/>
              <a:t> in mod direct la </a:t>
            </a:r>
            <a:r>
              <a:rPr lang="en-US" dirty="0" err="1"/>
              <a:t>realizarea</a:t>
            </a:r>
            <a:r>
              <a:rPr lang="en-US" dirty="0"/>
              <a:t> </a:t>
            </a:r>
            <a:r>
              <a:rPr lang="en-US" dirty="0" err="1"/>
              <a:t>Indicatorilor</a:t>
            </a:r>
            <a:r>
              <a:rPr lang="en-US" dirty="0"/>
              <a:t> 6S32, 6S32.1, 6S16, 6S16.1 si </a:t>
            </a:r>
            <a:r>
              <a:rPr lang="en-US" dirty="0" err="1"/>
              <a:t>obiectivului</a:t>
            </a:r>
            <a:r>
              <a:rPr lang="en-US" dirty="0"/>
              <a:t> specific 2 al </a:t>
            </a:r>
            <a:r>
              <a:rPr lang="en-US" dirty="0" err="1"/>
              <a:t>proiectului</a:t>
            </a:r>
            <a:r>
              <a:rPr lang="en-US" dirty="0"/>
              <a:t>. </a:t>
            </a:r>
          </a:p>
          <a:p>
            <a:endParaRPr lang="en-US" dirty="0"/>
          </a:p>
          <a:p>
            <a:r>
              <a:rPr lang="en-US" dirty="0"/>
              <a:t>R7 - minimum 108 de </a:t>
            </a:r>
            <a:r>
              <a:rPr lang="en-US" dirty="0" err="1"/>
              <a:t>persoane</a:t>
            </a:r>
            <a:r>
              <a:rPr lang="en-US" dirty="0"/>
              <a:t> </a:t>
            </a:r>
            <a:r>
              <a:rPr lang="en-US" dirty="0" err="1"/>
              <a:t>varstnice</a:t>
            </a:r>
            <a:r>
              <a:rPr lang="en-US" dirty="0"/>
              <a:t> </a:t>
            </a:r>
            <a:r>
              <a:rPr lang="en-US" dirty="0" err="1"/>
              <a:t>vulnerabile</a:t>
            </a:r>
            <a:r>
              <a:rPr lang="en-US" dirty="0"/>
              <a:t>, </a:t>
            </a:r>
            <a:r>
              <a:rPr lang="en-US" dirty="0" err="1"/>
              <a:t>beneficiari</a:t>
            </a:r>
            <a:r>
              <a:rPr lang="en-US" dirty="0"/>
              <a:t> de </a:t>
            </a:r>
            <a:r>
              <a:rPr lang="en-US" dirty="0" err="1"/>
              <a:t>servicii</a:t>
            </a:r>
            <a:r>
              <a:rPr lang="en-US" dirty="0"/>
              <a:t> si </a:t>
            </a:r>
            <a:r>
              <a:rPr lang="en-US" dirty="0" err="1"/>
              <a:t>activitati</a:t>
            </a:r>
            <a:r>
              <a:rPr lang="en-US" dirty="0"/>
              <a:t> care </a:t>
            </a:r>
            <a:r>
              <a:rPr lang="en-US" dirty="0" err="1"/>
              <a:t>vizeaza</a:t>
            </a:r>
            <a:r>
              <a:rPr lang="en-US" dirty="0"/>
              <a:t> </a:t>
            </a:r>
            <a:r>
              <a:rPr lang="en-US" dirty="0" err="1"/>
              <a:t>incurajarea</a:t>
            </a:r>
            <a:r>
              <a:rPr lang="en-US" dirty="0"/>
              <a:t> </a:t>
            </a:r>
            <a:r>
              <a:rPr lang="en-US" dirty="0" err="1"/>
              <a:t>participarii</a:t>
            </a:r>
            <a:r>
              <a:rPr lang="en-US" dirty="0"/>
              <a:t> </a:t>
            </a:r>
            <a:r>
              <a:rPr lang="en-US" dirty="0" err="1"/>
              <a:t>varstnicilor</a:t>
            </a:r>
            <a:r>
              <a:rPr lang="en-US" dirty="0"/>
              <a:t> la </a:t>
            </a:r>
            <a:r>
              <a:rPr lang="en-US" dirty="0" err="1"/>
              <a:t>viata</a:t>
            </a:r>
            <a:r>
              <a:rPr lang="en-US" dirty="0"/>
              <a:t> </a:t>
            </a:r>
            <a:r>
              <a:rPr lang="en-US" dirty="0" err="1"/>
              <a:t>sociala</a:t>
            </a:r>
            <a:r>
              <a:rPr lang="en-US" dirty="0"/>
              <a:t> </a:t>
            </a:r>
            <a:r>
              <a:rPr lang="en-US" dirty="0" err="1"/>
              <a:t>activa</a:t>
            </a:r>
            <a:r>
              <a:rPr lang="en-US" dirty="0"/>
              <a:t>, </a:t>
            </a:r>
            <a:r>
              <a:rPr lang="en-US" dirty="0" err="1"/>
              <a:t>prevenirea</a:t>
            </a:r>
            <a:r>
              <a:rPr lang="en-US" dirty="0"/>
              <a:t> </a:t>
            </a:r>
            <a:r>
              <a:rPr lang="en-US" dirty="0" err="1"/>
              <a:t>izolarii</a:t>
            </a:r>
            <a:r>
              <a:rPr lang="en-US" dirty="0"/>
              <a:t> si a </a:t>
            </a:r>
            <a:r>
              <a:rPr lang="en-US" dirty="0" err="1"/>
              <a:t>institutionalizarii</a:t>
            </a:r>
            <a:r>
              <a:rPr lang="en-US" dirty="0"/>
              <a:t> </a:t>
            </a:r>
            <a:r>
              <a:rPr lang="en-US" dirty="0" err="1"/>
              <a:t>aferent</a:t>
            </a:r>
            <a:r>
              <a:rPr lang="en-US" dirty="0"/>
              <a:t> </a:t>
            </a:r>
            <a:r>
              <a:rPr lang="en-US" dirty="0" err="1"/>
              <a:t>activitatii</a:t>
            </a:r>
            <a:r>
              <a:rPr lang="en-US" dirty="0"/>
              <a:t> 5 – </a:t>
            </a:r>
            <a:r>
              <a:rPr lang="en-US" dirty="0" err="1"/>
              <a:t>subactivitatea</a:t>
            </a:r>
            <a:r>
              <a:rPr lang="en-US" dirty="0"/>
              <a:t> 5.1; </a:t>
            </a:r>
            <a:r>
              <a:rPr lang="en-US" dirty="0" err="1"/>
              <a:t>Rezultatul</a:t>
            </a:r>
            <a:r>
              <a:rPr lang="en-US" dirty="0"/>
              <a:t> 7 </a:t>
            </a:r>
            <a:r>
              <a:rPr lang="en-US" dirty="0" err="1"/>
              <a:t>contribuie</a:t>
            </a:r>
            <a:r>
              <a:rPr lang="en-US" dirty="0"/>
              <a:t> in mod direct la </a:t>
            </a:r>
            <a:r>
              <a:rPr lang="en-US" dirty="0" err="1"/>
              <a:t>realizarea</a:t>
            </a:r>
            <a:r>
              <a:rPr lang="en-US" dirty="0"/>
              <a:t> </a:t>
            </a:r>
            <a:r>
              <a:rPr lang="en-US" dirty="0" err="1"/>
              <a:t>Indicatorilor</a:t>
            </a:r>
            <a:r>
              <a:rPr lang="en-US" dirty="0"/>
              <a:t> 6S32, 6S32.1, 6S16, 6S16.1 si </a:t>
            </a:r>
            <a:r>
              <a:rPr lang="en-US" dirty="0" err="1"/>
              <a:t>obiectivelor</a:t>
            </a:r>
            <a:r>
              <a:rPr lang="en-US" dirty="0"/>
              <a:t> </a:t>
            </a:r>
            <a:r>
              <a:rPr lang="en-US" dirty="0" err="1"/>
              <a:t>specifice</a:t>
            </a:r>
            <a:r>
              <a:rPr lang="en-US" dirty="0"/>
              <a:t> specific 1 si 2 ale </a:t>
            </a:r>
            <a:r>
              <a:rPr lang="en-US" dirty="0" err="1"/>
              <a:t>proiectului</a:t>
            </a:r>
            <a:r>
              <a:rPr lang="en-US" dirty="0"/>
              <a:t>. </a:t>
            </a:r>
          </a:p>
          <a:p>
            <a:endParaRPr lang="en-US" dirty="0">
              <a:solidFill>
                <a:schemeClr val="tx1"/>
              </a:solidFill>
            </a:endParaRPr>
          </a:p>
        </p:txBody>
      </p:sp>
      <p:pic>
        <p:nvPicPr>
          <p:cNvPr id="5" name="Picture 2">
            <a:extLst>
              <a:ext uri="{FF2B5EF4-FFF2-40B4-BE49-F238E27FC236}">
                <a16:creationId xmlns:a16="http://schemas.microsoft.com/office/drawing/2014/main" id="{EFDDB62F-136A-CE2A-79F9-5E5249AC107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05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02227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434DD-94D1-02E4-9383-9ECEB9684D57}"/>
              </a:ext>
            </a:extLst>
          </p:cNvPr>
          <p:cNvSpPr>
            <a:spLocks noGrp="1"/>
          </p:cNvSpPr>
          <p:nvPr>
            <p:ph type="title"/>
          </p:nvPr>
        </p:nvSpPr>
        <p:spPr>
          <a:xfrm>
            <a:off x="311728" y="1354573"/>
            <a:ext cx="9164781" cy="673582"/>
          </a:xfrm>
        </p:spPr>
        <p:txBody>
          <a:bodyPr>
            <a:normAutofit/>
          </a:bodyPr>
          <a:lstStyle/>
          <a:p>
            <a:pPr algn="ctr"/>
            <a:r>
              <a:rPr lang="en-US" sz="3200" b="1" dirty="0"/>
              <a:t>PRINCIPII ORIZONTALE</a:t>
            </a:r>
            <a:endParaRPr lang="en-US" sz="3200" b="1" dirty="0">
              <a:latin typeface="Trebuchet MS" pitchFamily="34" charset="0"/>
            </a:endParaRP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5211"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Subtitle 2">
            <a:extLst>
              <a:ext uri="{FF2B5EF4-FFF2-40B4-BE49-F238E27FC236}">
                <a16:creationId xmlns:a16="http://schemas.microsoft.com/office/drawing/2014/main" id="{D08031A5-CFED-D7AE-74C2-FBD0703D77D3}"/>
              </a:ext>
            </a:extLst>
          </p:cNvPr>
          <p:cNvSpPr txBox="1">
            <a:spLocks/>
          </p:cNvSpPr>
          <p:nvPr/>
        </p:nvSpPr>
        <p:spPr>
          <a:xfrm>
            <a:off x="235527" y="2234187"/>
            <a:ext cx="11582400" cy="3813322"/>
          </a:xfrm>
          <a:prstGeom prst="rect">
            <a:avLst/>
          </a:prstGeom>
        </p:spPr>
        <p:txBody>
          <a:bodyPr vert="horz" numCol="2" anchor="ctr">
            <a:noAutofit/>
          </a:bodyPr>
          <a:lstStyle>
            <a:lvl1pPr marL="0" indent="0" algn="l" rtl="0" eaLnBrk="1" latinLnBrk="0" hangingPunct="1">
              <a:spcBef>
                <a:spcPts val="400"/>
              </a:spcBef>
              <a:spcAft>
                <a:spcPts val="0"/>
              </a:spcAft>
              <a:buClr>
                <a:schemeClr val="accent1"/>
              </a:buClr>
              <a:buSzPct val="68000"/>
              <a:buFont typeface="Wingdings 3"/>
              <a:buNone/>
              <a:defRPr kumimoji="0" sz="1800" kern="1200">
                <a:solidFill>
                  <a:schemeClr val="tx1">
                    <a:lumMod val="75000"/>
                    <a:lumOff val="25000"/>
                  </a:schemeClr>
                </a:solidFill>
                <a:latin typeface="+mn-lt"/>
                <a:ea typeface="+mn-ea"/>
                <a:cs typeface="+mn-cs"/>
              </a:defRPr>
            </a:lvl1pPr>
            <a:lvl2pPr marL="457200" indent="0" algn="l" rtl="0" eaLnBrk="1" latinLnBrk="0" hangingPunct="1">
              <a:spcBef>
                <a:spcPts val="324"/>
              </a:spcBef>
              <a:buClr>
                <a:schemeClr val="accent1"/>
              </a:buClr>
              <a:buFont typeface="Verdana"/>
              <a:buNone/>
              <a:defRPr kumimoji="0" sz="1800" kern="1200">
                <a:solidFill>
                  <a:schemeClr val="tx1">
                    <a:tint val="75000"/>
                  </a:schemeClr>
                </a:solidFill>
                <a:latin typeface="+mn-lt"/>
                <a:ea typeface="+mn-ea"/>
                <a:cs typeface="+mn-cs"/>
              </a:defRPr>
            </a:lvl2pPr>
            <a:lvl3pPr marL="914400" indent="0" algn="l" rtl="0" eaLnBrk="1" latinLnBrk="0" hangingPunct="1">
              <a:spcBef>
                <a:spcPts val="350"/>
              </a:spcBef>
              <a:buClr>
                <a:schemeClr val="accent2"/>
              </a:buClr>
              <a:buSzPct val="100000"/>
              <a:buFont typeface="Wingdings 2"/>
              <a:buNone/>
              <a:defRPr kumimoji="0" sz="1600" kern="1200">
                <a:solidFill>
                  <a:schemeClr val="tx1">
                    <a:tint val="75000"/>
                  </a:schemeClr>
                </a:solidFill>
                <a:latin typeface="+mn-lt"/>
                <a:ea typeface="+mn-ea"/>
                <a:cs typeface="+mn-cs"/>
              </a:defRPr>
            </a:lvl3pPr>
            <a:lvl4pPr marL="1371600" indent="0" algn="l" rtl="0" eaLnBrk="1" latinLnBrk="0" hangingPunct="1">
              <a:spcBef>
                <a:spcPts val="350"/>
              </a:spcBef>
              <a:buClr>
                <a:schemeClr val="accent2"/>
              </a:buClr>
              <a:buFont typeface="Wingdings 2"/>
              <a:buNone/>
              <a:defRPr kumimoji="0" sz="1400" kern="1200">
                <a:solidFill>
                  <a:schemeClr val="tx1">
                    <a:tint val="75000"/>
                  </a:schemeClr>
                </a:solidFill>
                <a:latin typeface="+mn-lt"/>
                <a:ea typeface="+mn-ea"/>
                <a:cs typeface="+mn-cs"/>
              </a:defRPr>
            </a:lvl4pPr>
            <a:lvl5pPr marL="1828800" indent="0" algn="l" rtl="0" eaLnBrk="1" latinLnBrk="0" hangingPunct="1">
              <a:spcBef>
                <a:spcPts val="350"/>
              </a:spcBef>
              <a:buClr>
                <a:schemeClr val="accent2"/>
              </a:buClr>
              <a:buFont typeface="Wingdings 2"/>
              <a:buNone/>
              <a:defRPr kumimoji="0" sz="1400" kern="1200">
                <a:solidFill>
                  <a:schemeClr val="tx1">
                    <a:tint val="75000"/>
                  </a:schemeClr>
                </a:solidFill>
                <a:latin typeface="+mn-lt"/>
                <a:ea typeface="+mn-ea"/>
                <a:cs typeface="+mn-cs"/>
              </a:defRPr>
            </a:lvl5pPr>
            <a:lvl6pPr marL="2286000" indent="0" algn="l" rtl="0" eaLnBrk="1" latinLnBrk="0" hangingPunct="1">
              <a:spcBef>
                <a:spcPts val="350"/>
              </a:spcBef>
              <a:buClr>
                <a:schemeClr val="accent3"/>
              </a:buClr>
              <a:buFont typeface="Wingdings 2"/>
              <a:buNone/>
              <a:defRPr kumimoji="0" sz="1400" kern="1200">
                <a:solidFill>
                  <a:schemeClr val="tx1">
                    <a:tint val="75000"/>
                  </a:schemeClr>
                </a:solidFill>
                <a:latin typeface="+mn-lt"/>
                <a:ea typeface="+mn-ea"/>
                <a:cs typeface="+mn-cs"/>
              </a:defRPr>
            </a:lvl6pPr>
            <a:lvl7pPr marL="2743200" indent="0" algn="l" rtl="0" eaLnBrk="1" latinLnBrk="0" hangingPunct="1">
              <a:spcBef>
                <a:spcPts val="350"/>
              </a:spcBef>
              <a:buClr>
                <a:schemeClr val="accent3"/>
              </a:buClr>
              <a:buFont typeface="Wingdings 2"/>
              <a:buNone/>
              <a:defRPr kumimoji="0" sz="1400" kern="1200">
                <a:solidFill>
                  <a:schemeClr val="tx1">
                    <a:tint val="75000"/>
                  </a:schemeClr>
                </a:solidFill>
                <a:latin typeface="+mn-lt"/>
                <a:ea typeface="+mn-ea"/>
                <a:cs typeface="+mn-cs"/>
              </a:defRPr>
            </a:lvl7pPr>
            <a:lvl8pPr marL="3200400" indent="0" algn="l" rtl="0" eaLnBrk="1" latinLnBrk="0" hangingPunct="1">
              <a:spcBef>
                <a:spcPts val="350"/>
              </a:spcBef>
              <a:buClr>
                <a:schemeClr val="accent3"/>
              </a:buClr>
              <a:buFont typeface="Wingdings 2"/>
              <a:buNone/>
              <a:defRPr kumimoji="0" sz="1400" kern="1200">
                <a:solidFill>
                  <a:schemeClr val="tx1">
                    <a:tint val="75000"/>
                  </a:schemeClr>
                </a:solidFill>
                <a:latin typeface="+mn-lt"/>
                <a:ea typeface="+mn-ea"/>
                <a:cs typeface="+mn-cs"/>
              </a:defRPr>
            </a:lvl8pPr>
            <a:lvl9pPr marL="3657600" indent="0" algn="l" rtl="0" eaLnBrk="1" latinLnBrk="0" hangingPunct="1">
              <a:spcBef>
                <a:spcPts val="350"/>
              </a:spcBef>
              <a:buClr>
                <a:schemeClr val="accent3"/>
              </a:buClr>
              <a:buFont typeface="Wingdings 2"/>
              <a:buNone/>
              <a:defRPr kumimoji="0" sz="1400" kern="1200" baseline="0">
                <a:solidFill>
                  <a:schemeClr val="tx1">
                    <a:tint val="75000"/>
                  </a:schemeClr>
                </a:solidFill>
                <a:latin typeface="+mn-lt"/>
                <a:ea typeface="+mn-ea"/>
                <a:cs typeface="+mn-cs"/>
              </a:defRPr>
            </a:lvl9pPr>
            <a:extLst/>
          </a:lstStyle>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Egalitate</a:t>
            </a:r>
            <a:r>
              <a:rPr lang="en-US" sz="2600" dirty="0">
                <a:solidFill>
                  <a:schemeClr val="tx1"/>
                </a:solidFill>
                <a:ea typeface="Times New Roman" panose="02020603050405020304" pitchFamily="18" charset="0"/>
              </a:rPr>
              <a:t> de gen </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Nediscriminarea</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Accesare</a:t>
            </a:r>
            <a:r>
              <a:rPr lang="en-US" sz="2600" dirty="0">
                <a:solidFill>
                  <a:schemeClr val="tx1"/>
                </a:solidFill>
                <a:ea typeface="Times New Roman" panose="02020603050405020304" pitchFamily="18" charset="0"/>
              </a:rPr>
              <a:t> </a:t>
            </a:r>
            <a:r>
              <a:rPr lang="en-US" sz="2600" dirty="0" err="1">
                <a:solidFill>
                  <a:schemeClr val="tx1"/>
                </a:solidFill>
                <a:ea typeface="Times New Roman" panose="02020603050405020304" pitchFamily="18" charset="0"/>
              </a:rPr>
              <a:t>persoane</a:t>
            </a:r>
            <a:r>
              <a:rPr lang="en-US" sz="2600" dirty="0">
                <a:solidFill>
                  <a:schemeClr val="tx1"/>
                </a:solidFill>
                <a:ea typeface="Times New Roman" panose="02020603050405020304" pitchFamily="18" charset="0"/>
              </a:rPr>
              <a:t> cu </a:t>
            </a:r>
            <a:r>
              <a:rPr lang="en-US" sz="2600" dirty="0" err="1">
                <a:solidFill>
                  <a:schemeClr val="tx1"/>
                </a:solidFill>
                <a:ea typeface="Times New Roman" panose="02020603050405020304" pitchFamily="18" charset="0"/>
              </a:rPr>
              <a:t>dizabilitati</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Schimbari</a:t>
            </a:r>
            <a:r>
              <a:rPr lang="en-US" sz="2600" dirty="0">
                <a:solidFill>
                  <a:schemeClr val="tx1"/>
                </a:solidFill>
                <a:ea typeface="Times New Roman" panose="02020603050405020304" pitchFamily="18" charset="0"/>
              </a:rPr>
              <a:t> </a:t>
            </a:r>
            <a:r>
              <a:rPr lang="en-US" sz="2600" dirty="0" err="1">
                <a:solidFill>
                  <a:schemeClr val="tx1"/>
                </a:solidFill>
                <a:ea typeface="Times New Roman" panose="02020603050405020304" pitchFamily="18" charset="0"/>
              </a:rPr>
              <a:t>demografice</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it-IT" sz="2600" dirty="0">
                <a:solidFill>
                  <a:schemeClr val="tx1"/>
                </a:solidFill>
                <a:ea typeface="Times New Roman" panose="02020603050405020304" pitchFamily="18" charset="0"/>
              </a:rPr>
              <a:t>Protectia mediului inconjutaror;</a:t>
            </a:r>
          </a:p>
          <a:p>
            <a:pPr marL="342900" indent="-342900">
              <a:spcBef>
                <a:spcPts val="0"/>
              </a:spcBef>
              <a:spcAft>
                <a:spcPts val="750"/>
              </a:spcAft>
              <a:buFont typeface="Wingdings" pitchFamily="2" charset="2"/>
              <a:buChar char="Ø"/>
            </a:pPr>
            <a:r>
              <a:rPr lang="it-IT" sz="2600" dirty="0">
                <a:solidFill>
                  <a:schemeClr val="tx1"/>
                </a:solidFill>
                <a:ea typeface="Times New Roman" panose="02020603050405020304" pitchFamily="18" charset="0"/>
              </a:rPr>
              <a:t>Dezvoltarea durabila </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Poluatorul</a:t>
            </a:r>
            <a:r>
              <a:rPr lang="en-US" sz="2600" dirty="0">
                <a:solidFill>
                  <a:schemeClr val="tx1"/>
                </a:solidFill>
                <a:ea typeface="Times New Roman" panose="02020603050405020304" pitchFamily="18" charset="0"/>
              </a:rPr>
              <a:t> </a:t>
            </a:r>
            <a:r>
              <a:rPr lang="en-US" sz="2600" dirty="0" err="1">
                <a:solidFill>
                  <a:schemeClr val="tx1"/>
                </a:solidFill>
                <a:ea typeface="Times New Roman" panose="02020603050405020304" pitchFamily="18" charset="0"/>
              </a:rPr>
              <a:t>plateste</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Protectia</a:t>
            </a:r>
            <a:r>
              <a:rPr lang="en-US" sz="2600" dirty="0">
                <a:solidFill>
                  <a:schemeClr val="tx1"/>
                </a:solidFill>
                <a:ea typeface="Times New Roman" panose="02020603050405020304" pitchFamily="18" charset="0"/>
              </a:rPr>
              <a:t> </a:t>
            </a:r>
            <a:r>
              <a:rPr lang="en-US" sz="2600" dirty="0" err="1">
                <a:solidFill>
                  <a:schemeClr val="tx1"/>
                </a:solidFill>
                <a:ea typeface="Times New Roman" panose="02020603050405020304" pitchFamily="18" charset="0"/>
              </a:rPr>
              <a:t>biodiversitatii</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Utilizarea</a:t>
            </a:r>
            <a:r>
              <a:rPr lang="en-US" sz="2600" dirty="0">
                <a:solidFill>
                  <a:schemeClr val="tx1"/>
                </a:solidFill>
                <a:ea typeface="Times New Roman" panose="02020603050405020304" pitchFamily="18" charset="0"/>
              </a:rPr>
              <a:t> </a:t>
            </a:r>
            <a:r>
              <a:rPr lang="en-US" sz="2600" dirty="0" err="1">
                <a:solidFill>
                  <a:schemeClr val="tx1"/>
                </a:solidFill>
                <a:ea typeface="Times New Roman" panose="02020603050405020304" pitchFamily="18" charset="0"/>
              </a:rPr>
              <a:t>eficienta</a:t>
            </a:r>
            <a:r>
              <a:rPr lang="en-US" sz="2600" dirty="0">
                <a:solidFill>
                  <a:schemeClr val="tx1"/>
                </a:solidFill>
                <a:ea typeface="Times New Roman" panose="02020603050405020304" pitchFamily="18" charset="0"/>
              </a:rPr>
              <a:t> a </a:t>
            </a:r>
            <a:r>
              <a:rPr lang="en-US" sz="2600" dirty="0" err="1">
                <a:solidFill>
                  <a:schemeClr val="tx1"/>
                </a:solidFill>
                <a:ea typeface="Times New Roman" panose="02020603050405020304" pitchFamily="18" charset="0"/>
              </a:rPr>
              <a:t>resurselor</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it-IT" sz="2600" dirty="0">
                <a:solidFill>
                  <a:schemeClr val="tx1"/>
                </a:solidFill>
                <a:ea typeface="Times New Roman" panose="02020603050405020304" pitchFamily="18" charset="0"/>
              </a:rPr>
              <a:t>Atenuarea si adaptarea la schimbarile climatice;</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Rezilienta</a:t>
            </a:r>
            <a:r>
              <a:rPr lang="en-US" sz="2600" dirty="0">
                <a:solidFill>
                  <a:schemeClr val="tx1"/>
                </a:solidFill>
                <a:ea typeface="Times New Roman" panose="02020603050405020304" pitchFamily="18" charset="0"/>
              </a:rPr>
              <a:t> la </a:t>
            </a:r>
            <a:r>
              <a:rPr lang="en-US" sz="2600" dirty="0" err="1">
                <a:solidFill>
                  <a:schemeClr val="tx1"/>
                </a:solidFill>
                <a:ea typeface="Times New Roman" panose="02020603050405020304" pitchFamily="18" charset="0"/>
              </a:rPr>
              <a:t>dezastre</a:t>
            </a:r>
            <a:r>
              <a:rPr lang="en-US" sz="2600" dirty="0">
                <a:solidFill>
                  <a:schemeClr val="tx1"/>
                </a:solidFill>
                <a:ea typeface="Times New Roman" panose="02020603050405020304" pitchFamily="18" charset="0"/>
              </a:rPr>
              <a:t>;</a:t>
            </a:r>
          </a:p>
          <a:p>
            <a:pPr marL="342900" indent="-342900">
              <a:spcBef>
                <a:spcPts val="0"/>
              </a:spcBef>
              <a:spcAft>
                <a:spcPts val="750"/>
              </a:spcAft>
              <a:buFont typeface="Wingdings" pitchFamily="2" charset="2"/>
              <a:buChar char="Ø"/>
            </a:pPr>
            <a:r>
              <a:rPr lang="en-US" sz="2600" dirty="0" err="1">
                <a:solidFill>
                  <a:schemeClr val="tx1"/>
                </a:solidFill>
                <a:ea typeface="Times New Roman" panose="02020603050405020304" pitchFamily="18" charset="0"/>
              </a:rPr>
              <a:t>Principiile</a:t>
            </a:r>
            <a:r>
              <a:rPr lang="en-US" sz="2600" dirty="0">
                <a:solidFill>
                  <a:schemeClr val="tx1"/>
                </a:solidFill>
                <a:ea typeface="Times New Roman" panose="02020603050405020304" pitchFamily="18" charset="0"/>
              </a:rPr>
              <a:t> DNSH</a:t>
            </a:r>
          </a:p>
        </p:txBody>
      </p:sp>
    </p:spTree>
    <p:extLst>
      <p:ext uri="{BB962C8B-B14F-4D97-AF65-F5344CB8AC3E}">
        <p14:creationId xmlns:p14="http://schemas.microsoft.com/office/powerpoint/2010/main" val="33807274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207E4-CAD0-4BB4-2B63-E8979D604715}"/>
              </a:ext>
            </a:extLst>
          </p:cNvPr>
          <p:cNvSpPr>
            <a:spLocks noGrp="1"/>
          </p:cNvSpPr>
          <p:nvPr>
            <p:ph type="ctrTitle"/>
          </p:nvPr>
        </p:nvSpPr>
        <p:spPr>
          <a:xfrm>
            <a:off x="2010219" y="1483932"/>
            <a:ext cx="7647811" cy="785433"/>
          </a:xfrm>
        </p:spPr>
        <p:txBody>
          <a:bodyPr>
            <a:normAutofit/>
          </a:bodyPr>
          <a:lstStyle/>
          <a:p>
            <a:pPr algn="ctr"/>
            <a:r>
              <a:rPr lang="en-US" sz="3600" dirty="0"/>
              <a:t>DATE DE CONTACT </a:t>
            </a:r>
          </a:p>
        </p:txBody>
      </p:sp>
      <p:sp>
        <p:nvSpPr>
          <p:cNvPr id="3" name="Subtitle 2">
            <a:extLst>
              <a:ext uri="{FF2B5EF4-FFF2-40B4-BE49-F238E27FC236}">
                <a16:creationId xmlns:a16="http://schemas.microsoft.com/office/drawing/2014/main" id="{D08031A5-CFED-D7AE-74C2-FBD0703D77D3}"/>
              </a:ext>
            </a:extLst>
          </p:cNvPr>
          <p:cNvSpPr>
            <a:spLocks noGrp="1"/>
          </p:cNvSpPr>
          <p:nvPr>
            <p:ph type="subTitle" idx="1"/>
          </p:nvPr>
        </p:nvSpPr>
        <p:spPr>
          <a:xfrm>
            <a:off x="1870519" y="2601310"/>
            <a:ext cx="8048629" cy="1987326"/>
          </a:xfrm>
        </p:spPr>
        <p:txBody>
          <a:bodyPr>
            <a:normAutofit/>
          </a:bodyPr>
          <a:lstStyle/>
          <a:p>
            <a:pPr algn="ctr"/>
            <a:r>
              <a:rPr lang="en-US" sz="2400" dirty="0">
                <a:solidFill>
                  <a:schemeClr val="tx1"/>
                </a:solidFill>
              </a:rPr>
              <a:t>MANAGER PROIECT –  </a:t>
            </a:r>
          </a:p>
          <a:p>
            <a:pPr algn="ctr"/>
            <a:r>
              <a:rPr lang="en-US" sz="2400" dirty="0">
                <a:solidFill>
                  <a:schemeClr val="tx1"/>
                </a:solidFill>
              </a:rPr>
              <a:t>E-mail: </a:t>
            </a:r>
            <a:r>
              <a:rPr lang="en-US" sz="2400" dirty="0" err="1">
                <a:solidFill>
                  <a:schemeClr val="tx1"/>
                </a:solidFill>
              </a:rPr>
              <a:t>primariarus</a:t>
            </a:r>
            <a:r>
              <a:rPr lang="ro-RO" sz="2400" dirty="0">
                <a:solidFill>
                  <a:schemeClr val="tx1"/>
                </a:solidFill>
              </a:rPr>
              <a:t>@yahoo.com </a:t>
            </a:r>
            <a:endParaRPr lang="en-US" sz="2400" dirty="0">
              <a:solidFill>
                <a:schemeClr val="tx1"/>
              </a:solidFill>
            </a:endParaRPr>
          </a:p>
          <a:p>
            <a:pPr algn="ctr"/>
            <a:r>
              <a:rPr lang="en-US" sz="2400" dirty="0">
                <a:solidFill>
                  <a:schemeClr val="tx1"/>
                </a:solidFill>
              </a:rPr>
              <a:t>Web: https://comunarus.ro/ </a:t>
            </a:r>
          </a:p>
          <a:p>
            <a:pPr algn="ctr"/>
            <a:r>
              <a:rPr lang="en-US" sz="2400" dirty="0">
                <a:solidFill>
                  <a:schemeClr val="tx1"/>
                </a:solidFill>
              </a:rPr>
              <a:t>Adresa: </a:t>
            </a:r>
            <a:r>
              <a:rPr lang="en-US" sz="2400" dirty="0" err="1">
                <a:solidFill>
                  <a:schemeClr val="tx1"/>
                </a:solidFill>
              </a:rPr>
              <a:t>Comuna</a:t>
            </a:r>
            <a:r>
              <a:rPr lang="en-US" sz="2400" dirty="0">
                <a:solidFill>
                  <a:schemeClr val="tx1"/>
                </a:solidFill>
              </a:rPr>
              <a:t> Rus, </a:t>
            </a:r>
            <a:r>
              <a:rPr lang="en-US" sz="2400" dirty="0" err="1">
                <a:solidFill>
                  <a:schemeClr val="tx1"/>
                </a:solidFill>
              </a:rPr>
              <a:t>Județul</a:t>
            </a:r>
            <a:r>
              <a:rPr lang="en-US" sz="2400">
                <a:solidFill>
                  <a:schemeClr val="tx1"/>
                </a:solidFill>
              </a:rPr>
              <a:t> Salaj</a:t>
            </a:r>
            <a:endParaRPr lang="en-US" sz="2400" dirty="0">
              <a:solidFill>
                <a:schemeClr val="tx1"/>
              </a:solidFill>
            </a:endParaRPr>
          </a:p>
          <a:p>
            <a:pPr algn="l"/>
            <a:endParaRPr lang="en-US"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9019" y="0"/>
            <a:ext cx="6268929" cy="13355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3542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e0793d39-0939-496d-b129-198edd916feb}" enabled="0" method="" siteId="{e0793d39-0939-496d-b129-198edd916feb}" removed="1"/>
</clbl:labelList>
</file>

<file path=docProps/app.xml><?xml version="1.0" encoding="utf-8"?>
<Properties xmlns="http://schemas.openxmlformats.org/officeDocument/2006/extended-properties" xmlns:vt="http://schemas.openxmlformats.org/officeDocument/2006/docPropsVTypes">
  <Template>Concourse</Template>
  <TotalTime>3285</TotalTime>
  <Words>1333</Words>
  <Application>Microsoft Office PowerPoint</Application>
  <PresentationFormat>Widescreen</PresentationFormat>
  <Paragraphs>116</Paragraphs>
  <Slides>18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18</vt:i4>
      </vt:variant>
    </vt:vector>
  </HeadingPairs>
  <TitlesOfParts>
    <vt:vector size="28" baseType="lpstr">
      <vt:lpstr>Arial</vt:lpstr>
      <vt:lpstr>Calibri</vt:lpstr>
      <vt:lpstr>Lucida Sans Unicode</vt:lpstr>
      <vt:lpstr>Times New Roman</vt:lpstr>
      <vt:lpstr>Trebuchet MS</vt:lpstr>
      <vt:lpstr>Verdana</vt:lpstr>
      <vt:lpstr>Wingdings</vt:lpstr>
      <vt:lpstr>Wingdings 2</vt:lpstr>
      <vt:lpstr>Wingdings 3</vt:lpstr>
      <vt:lpstr>Concourse</vt:lpstr>
      <vt:lpstr>Furnizarea de servicii de ingrijire la domiciliu pentru persoanele varstnice din Comuna Rus, Jud.Salaj  Cod SMIS: 353855</vt:lpstr>
      <vt:lpstr>DETALII PROIECT</vt:lpstr>
      <vt:lpstr>PARTENERIATUL PROIECTULUI</vt:lpstr>
      <vt:lpstr>OBIECTIVUL GENERAL AL PROIECTULUI</vt:lpstr>
      <vt:lpstr>OBIECTIVELE SPECIFICE ALE PROIECTULUI (1)</vt:lpstr>
      <vt:lpstr>OBIECTIVELE SPECIFICE ALE PROIECTULUI (2)</vt:lpstr>
      <vt:lpstr>INDICATORII DE REALIZARE</vt:lpstr>
      <vt:lpstr>INDICATORII DE REZULTAT</vt:lpstr>
      <vt:lpstr>ACTIVITATILE PROIECTULUI </vt:lpstr>
      <vt:lpstr>ACTIVITATILE PROIECTULUI </vt:lpstr>
      <vt:lpstr>ACTIVITATILE PROIECTULUI </vt:lpstr>
      <vt:lpstr> </vt:lpstr>
      <vt:lpstr>REZULTATELE ESTIMATE ALE PROIECTULUI </vt:lpstr>
      <vt:lpstr>REZULTATELE ESTIMATE ALE PROIECTULUI </vt:lpstr>
      <vt:lpstr>REZULTATELE ESTIMATE ALE PROIECTULUI </vt:lpstr>
      <vt:lpstr>REZULTATELE ESTIMATE ALE PROIECTULUI </vt:lpstr>
      <vt:lpstr>PRINCIPII ORIZONTALE</vt:lpstr>
      <vt:lpstr>DATE DE CONTACT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DEZVOLTARE INTEGRATA LA NIVEL LOCAL</dc:title>
  <dc:creator>User_01</dc:creator>
  <cp:lastModifiedBy>Rascanu, Ioana</cp:lastModifiedBy>
  <cp:revision>58</cp:revision>
  <dcterms:created xsi:type="dcterms:W3CDTF">2022-07-25T13:40:59Z</dcterms:created>
  <dcterms:modified xsi:type="dcterms:W3CDTF">2026-09-29T07:55:01Z</dcterms:modified>
</cp:coreProperties>
</file>